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6" r:id="rId7"/>
    <p:sldId id="263" r:id="rId8"/>
    <p:sldId id="262" r:id="rId9"/>
    <p:sldId id="272" r:id="rId10"/>
    <p:sldId id="273" r:id="rId11"/>
    <p:sldId id="264" r:id="rId12"/>
    <p:sldId id="265" r:id="rId13"/>
    <p:sldId id="266" r:id="rId14"/>
    <p:sldId id="269" r:id="rId15"/>
    <p:sldId id="267" r:id="rId16"/>
    <p:sldId id="277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355" autoAdjust="0"/>
  </p:normalViewPr>
  <p:slideViewPr>
    <p:cSldViewPr>
      <p:cViewPr>
        <p:scale>
          <a:sx n="78" d="100"/>
          <a:sy n="78" d="100"/>
        </p:scale>
        <p:origin x="-11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4.6515290875338206E-2"/>
                  <c:y val="-0.31899311023622046"/>
                </c:manualLayout>
              </c:layout>
              <c:showVal val="1"/>
            </c:dLbl>
            <c:dLbl>
              <c:idx val="1"/>
              <c:layout>
                <c:manualLayout>
                  <c:x val="6.0996367577828531E-2"/>
                  <c:y val="8.464862204724414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Умерло</c:v>
                </c:pt>
                <c:pt idx="1">
                  <c:v>Родилось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2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BCA31-B6D8-4C63-BC69-A4A31D787FAD}" type="doc">
      <dgm:prSet loTypeId="urn:microsoft.com/office/officeart/2005/8/layout/chevron2" loCatId="list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5BDDCCE-1F8D-45B4-A481-52A4DC662F2F}">
      <dgm:prSet phldrT="[Текст]" custT="1"/>
      <dgm:spPr/>
      <dgm:t>
        <a:bodyPr/>
        <a:lstStyle/>
        <a:p>
          <a:r>
            <a:rPr lang="ru-RU" sz="1600" b="1" dirty="0" smtClean="0"/>
            <a:t>1576,0 </a:t>
          </a:r>
        </a:p>
        <a:p>
          <a:r>
            <a:rPr lang="ru-RU" sz="1600" b="1" dirty="0" smtClean="0"/>
            <a:t>тыс.руб</a:t>
          </a:r>
          <a:endParaRPr lang="ru-RU" sz="1600" b="1" dirty="0"/>
        </a:p>
      </dgm:t>
    </dgm:pt>
    <dgm:pt modelId="{49B0FE6B-3143-4F0C-B505-9B58DDB6933E}" type="parTrans" cxnId="{B4611944-7FDB-4A33-AAF8-6BEA64554E76}">
      <dgm:prSet/>
      <dgm:spPr/>
      <dgm:t>
        <a:bodyPr/>
        <a:lstStyle/>
        <a:p>
          <a:endParaRPr lang="ru-RU"/>
        </a:p>
      </dgm:t>
    </dgm:pt>
    <dgm:pt modelId="{D462D2DB-289A-4A91-BCC5-F54CB42CB249}" type="sibTrans" cxnId="{B4611944-7FDB-4A33-AAF8-6BEA64554E76}">
      <dgm:prSet/>
      <dgm:spPr/>
      <dgm:t>
        <a:bodyPr/>
        <a:lstStyle/>
        <a:p>
          <a:endParaRPr lang="ru-RU"/>
        </a:p>
      </dgm:t>
    </dgm:pt>
    <dgm:pt modelId="{A735C231-41E5-4B98-BA2A-6CAF53F9DAB5}">
      <dgm:prSet phldrT="[Текст]"/>
      <dgm:spPr/>
      <dgm:t>
        <a:bodyPr/>
        <a:lstStyle/>
        <a:p>
          <a:r>
            <a:rPr lang="ru-RU" dirty="0" smtClean="0"/>
            <a:t>«Дорожный фонд Бережновского сельского поселения»</a:t>
          </a:r>
          <a:endParaRPr lang="ru-RU" dirty="0"/>
        </a:p>
      </dgm:t>
    </dgm:pt>
    <dgm:pt modelId="{716465BC-52BD-4E77-9360-328AE4132AFD}" type="parTrans" cxnId="{075C2869-E507-4AF9-92EA-D4D16EE839F4}">
      <dgm:prSet/>
      <dgm:spPr/>
      <dgm:t>
        <a:bodyPr/>
        <a:lstStyle/>
        <a:p>
          <a:endParaRPr lang="ru-RU"/>
        </a:p>
      </dgm:t>
    </dgm:pt>
    <dgm:pt modelId="{723799D0-E063-4E4F-A825-D0027C2FAC52}" type="sibTrans" cxnId="{075C2869-E507-4AF9-92EA-D4D16EE839F4}">
      <dgm:prSet/>
      <dgm:spPr/>
      <dgm:t>
        <a:bodyPr/>
        <a:lstStyle/>
        <a:p>
          <a:endParaRPr lang="ru-RU"/>
        </a:p>
      </dgm:t>
    </dgm:pt>
    <dgm:pt modelId="{B8F07719-925E-4BED-82DB-7E4EC4DB9108}">
      <dgm:prSet phldrT="[Текст]" custT="1"/>
      <dgm:spPr/>
      <dgm:t>
        <a:bodyPr/>
        <a:lstStyle/>
        <a:p>
          <a:r>
            <a:rPr lang="ru-RU" sz="1600" b="1" dirty="0" smtClean="0"/>
            <a:t>1766,6</a:t>
          </a:r>
        </a:p>
        <a:p>
          <a:r>
            <a:rPr lang="ru-RU" sz="1600" b="1" dirty="0" smtClean="0"/>
            <a:t>тыс.руб</a:t>
          </a:r>
          <a:endParaRPr lang="ru-RU" sz="1600" b="1" dirty="0"/>
        </a:p>
      </dgm:t>
    </dgm:pt>
    <dgm:pt modelId="{4B15A953-1F0A-4085-AB1A-A2A45885774B}" type="parTrans" cxnId="{080C101D-9743-42F9-B2AD-CCB77FC25456}">
      <dgm:prSet/>
      <dgm:spPr/>
      <dgm:t>
        <a:bodyPr/>
        <a:lstStyle/>
        <a:p>
          <a:endParaRPr lang="ru-RU"/>
        </a:p>
      </dgm:t>
    </dgm:pt>
    <dgm:pt modelId="{371123CC-959B-44E9-A868-60DA061FF6D1}" type="sibTrans" cxnId="{080C101D-9743-42F9-B2AD-CCB77FC25456}">
      <dgm:prSet/>
      <dgm:spPr/>
      <dgm:t>
        <a:bodyPr/>
        <a:lstStyle/>
        <a:p>
          <a:endParaRPr lang="ru-RU"/>
        </a:p>
      </dgm:t>
    </dgm:pt>
    <dgm:pt modelId="{EA4EF43D-C6EA-4F75-A933-97D1E0D940D7}">
      <dgm:prSet phldrT="[Текст]"/>
      <dgm:spPr/>
      <dgm:t>
        <a:bodyPr/>
        <a:lstStyle/>
        <a:p>
          <a:r>
            <a:rPr lang="ru-RU" dirty="0" smtClean="0"/>
            <a:t>«Благоустройство территории Бережновского сельского поселения»</a:t>
          </a:r>
          <a:endParaRPr lang="ru-RU" dirty="0"/>
        </a:p>
      </dgm:t>
    </dgm:pt>
    <dgm:pt modelId="{3BD55223-BA95-4D38-A6FC-8C1AC0DA78F9}" type="parTrans" cxnId="{7D7D3A55-6341-40A9-B8B9-A60FD981FAF8}">
      <dgm:prSet/>
      <dgm:spPr/>
      <dgm:t>
        <a:bodyPr/>
        <a:lstStyle/>
        <a:p>
          <a:endParaRPr lang="ru-RU"/>
        </a:p>
      </dgm:t>
    </dgm:pt>
    <dgm:pt modelId="{6CF6390E-6621-44A1-84D6-B44F5FB906C8}" type="sibTrans" cxnId="{7D7D3A55-6341-40A9-B8B9-A60FD981FAF8}">
      <dgm:prSet/>
      <dgm:spPr/>
      <dgm:t>
        <a:bodyPr/>
        <a:lstStyle/>
        <a:p>
          <a:endParaRPr lang="ru-RU"/>
        </a:p>
      </dgm:t>
    </dgm:pt>
    <dgm:pt modelId="{0E1750B3-F211-4A7C-9AE6-44C21CACD584}">
      <dgm:prSet phldrT="[Текст]" phldr="1"/>
      <dgm:spPr/>
      <dgm:t>
        <a:bodyPr/>
        <a:lstStyle/>
        <a:p>
          <a:endParaRPr lang="ru-RU" dirty="0"/>
        </a:p>
      </dgm:t>
    </dgm:pt>
    <dgm:pt modelId="{A34E67D0-4D5E-432B-B0C3-3054C215AB0F}" type="parTrans" cxnId="{74482D1F-0C87-4956-AC8D-12BA248740F3}">
      <dgm:prSet/>
      <dgm:spPr/>
      <dgm:t>
        <a:bodyPr/>
        <a:lstStyle/>
        <a:p>
          <a:endParaRPr lang="ru-RU"/>
        </a:p>
      </dgm:t>
    </dgm:pt>
    <dgm:pt modelId="{188F0FE9-E287-44E4-8E56-C3FF9F85914A}" type="sibTrans" cxnId="{74482D1F-0C87-4956-AC8D-12BA248740F3}">
      <dgm:prSet/>
      <dgm:spPr/>
      <dgm:t>
        <a:bodyPr/>
        <a:lstStyle/>
        <a:p>
          <a:endParaRPr lang="ru-RU"/>
        </a:p>
      </dgm:t>
    </dgm:pt>
    <dgm:pt modelId="{CC3D2DDF-81FD-4F5F-838C-7D29F2E96DEC}">
      <dgm:prSet phldrT="[Текст]"/>
      <dgm:spPr/>
      <dgm:t>
        <a:bodyPr/>
        <a:lstStyle/>
        <a:p>
          <a:r>
            <a:rPr lang="ru-RU" dirty="0" smtClean="0"/>
            <a:t>«Программа комплексного развития социальной инфраструктуры Бережновского сельского поселения на 2016-2033»</a:t>
          </a:r>
          <a:endParaRPr lang="ru-RU" dirty="0"/>
        </a:p>
      </dgm:t>
    </dgm:pt>
    <dgm:pt modelId="{CEADB5AC-64D4-4800-BE79-8F09EAECAAD8}" type="parTrans" cxnId="{101551C1-BFBE-4856-8C76-6F0074F4ECFE}">
      <dgm:prSet/>
      <dgm:spPr/>
      <dgm:t>
        <a:bodyPr/>
        <a:lstStyle/>
        <a:p>
          <a:endParaRPr lang="ru-RU"/>
        </a:p>
      </dgm:t>
    </dgm:pt>
    <dgm:pt modelId="{25C145F4-6E97-46B3-AD75-582C641FE049}" type="sibTrans" cxnId="{101551C1-BFBE-4856-8C76-6F0074F4ECFE}">
      <dgm:prSet/>
      <dgm:spPr/>
      <dgm:t>
        <a:bodyPr/>
        <a:lstStyle/>
        <a:p>
          <a:endParaRPr lang="ru-RU"/>
        </a:p>
      </dgm:t>
    </dgm:pt>
    <dgm:pt modelId="{0096BA2C-5F87-494D-A8AA-92E70D58F14A}" type="pres">
      <dgm:prSet presAssocID="{39FBCA31-B6D8-4C63-BC69-A4A31D787F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7DE4F9-E6D2-443C-9D5D-4776AB8660E7}" type="pres">
      <dgm:prSet presAssocID="{E5BDDCCE-1F8D-45B4-A481-52A4DC662F2F}" presName="composite" presStyleCnt="0"/>
      <dgm:spPr/>
    </dgm:pt>
    <dgm:pt modelId="{BBCE4240-AE38-445B-81EC-643A5BB620B9}" type="pres">
      <dgm:prSet presAssocID="{E5BDDCCE-1F8D-45B4-A481-52A4DC662F2F}" presName="parentText" presStyleLbl="alignNode1" presStyleIdx="0" presStyleCnt="3" custLinFactNeighborX="5212" custLinFactNeighborY="71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2A552-77E5-48BF-99F7-208B67574CEB}" type="pres">
      <dgm:prSet presAssocID="{E5BDDCCE-1F8D-45B4-A481-52A4DC662F2F}" presName="descendantText" presStyleLbl="alignAcc1" presStyleIdx="0" presStyleCnt="3" custLinFactNeighborX="1046" custLinFactNeighborY="14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4E8CD-08C3-4C02-A586-ED7AAF435FA1}" type="pres">
      <dgm:prSet presAssocID="{D462D2DB-289A-4A91-BCC5-F54CB42CB249}" presName="sp" presStyleCnt="0"/>
      <dgm:spPr/>
    </dgm:pt>
    <dgm:pt modelId="{D1349E3A-E26E-493E-8EC9-C5C6FACFC572}" type="pres">
      <dgm:prSet presAssocID="{B8F07719-925E-4BED-82DB-7E4EC4DB9108}" presName="composite" presStyleCnt="0"/>
      <dgm:spPr/>
    </dgm:pt>
    <dgm:pt modelId="{89FC5488-37F6-4064-96CA-A8B0E6E6670D}" type="pres">
      <dgm:prSet presAssocID="{B8F07719-925E-4BED-82DB-7E4EC4DB9108}" presName="parentText" presStyleLbl="alignNode1" presStyleIdx="1" presStyleCnt="3" custLinFactNeighborX="0" custLinFactNeighborY="43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FF8BE-75C3-4234-811A-879D97151CEA}" type="pres">
      <dgm:prSet presAssocID="{B8F07719-925E-4BED-82DB-7E4EC4DB9108}" presName="descendantText" presStyleLbl="alignAcc1" presStyleIdx="1" presStyleCnt="3" custLinFactNeighborX="1046" custLinFactNeighborY="6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44E33-6853-4E54-B768-C452549FA8F3}" type="pres">
      <dgm:prSet presAssocID="{371123CC-959B-44E9-A868-60DA061FF6D1}" presName="sp" presStyleCnt="0"/>
      <dgm:spPr/>
    </dgm:pt>
    <dgm:pt modelId="{B0D55D62-B5E9-46BB-AAEA-80CCEB5F46E4}" type="pres">
      <dgm:prSet presAssocID="{0E1750B3-F211-4A7C-9AE6-44C21CACD584}" presName="composite" presStyleCnt="0"/>
      <dgm:spPr/>
    </dgm:pt>
    <dgm:pt modelId="{EDAC68B5-EA97-49B9-BEED-6C52D44B07B9}" type="pres">
      <dgm:prSet presAssocID="{0E1750B3-F211-4A7C-9AE6-44C21CACD5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4C848-97B9-499B-ADD9-AEA1270C290D}" type="pres">
      <dgm:prSet presAssocID="{0E1750B3-F211-4A7C-9AE6-44C21CACD5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5C2869-E507-4AF9-92EA-D4D16EE839F4}" srcId="{E5BDDCCE-1F8D-45B4-A481-52A4DC662F2F}" destId="{A735C231-41E5-4B98-BA2A-6CAF53F9DAB5}" srcOrd="0" destOrd="0" parTransId="{716465BC-52BD-4E77-9360-328AE4132AFD}" sibTransId="{723799D0-E063-4E4F-A825-D0027C2FAC52}"/>
    <dgm:cxn modelId="{26D00EED-F691-4B00-A8BE-6E6471478685}" type="presOf" srcId="{A735C231-41E5-4B98-BA2A-6CAF53F9DAB5}" destId="{3F62A552-77E5-48BF-99F7-208B67574CEB}" srcOrd="0" destOrd="0" presId="urn:microsoft.com/office/officeart/2005/8/layout/chevron2"/>
    <dgm:cxn modelId="{B2115582-1208-4710-A205-0B25130A78DE}" type="presOf" srcId="{E5BDDCCE-1F8D-45B4-A481-52A4DC662F2F}" destId="{BBCE4240-AE38-445B-81EC-643A5BB620B9}" srcOrd="0" destOrd="0" presId="urn:microsoft.com/office/officeart/2005/8/layout/chevron2"/>
    <dgm:cxn modelId="{080C101D-9743-42F9-B2AD-CCB77FC25456}" srcId="{39FBCA31-B6D8-4C63-BC69-A4A31D787FAD}" destId="{B8F07719-925E-4BED-82DB-7E4EC4DB9108}" srcOrd="1" destOrd="0" parTransId="{4B15A953-1F0A-4085-AB1A-A2A45885774B}" sibTransId="{371123CC-959B-44E9-A868-60DA061FF6D1}"/>
    <dgm:cxn modelId="{B4611944-7FDB-4A33-AAF8-6BEA64554E76}" srcId="{39FBCA31-B6D8-4C63-BC69-A4A31D787FAD}" destId="{E5BDDCCE-1F8D-45B4-A481-52A4DC662F2F}" srcOrd="0" destOrd="0" parTransId="{49B0FE6B-3143-4F0C-B505-9B58DDB6933E}" sibTransId="{D462D2DB-289A-4A91-BCC5-F54CB42CB249}"/>
    <dgm:cxn modelId="{74482D1F-0C87-4956-AC8D-12BA248740F3}" srcId="{39FBCA31-B6D8-4C63-BC69-A4A31D787FAD}" destId="{0E1750B3-F211-4A7C-9AE6-44C21CACD584}" srcOrd="2" destOrd="0" parTransId="{A34E67D0-4D5E-432B-B0C3-3054C215AB0F}" sibTransId="{188F0FE9-E287-44E4-8E56-C3FF9F85914A}"/>
    <dgm:cxn modelId="{59F58B31-503A-4F82-9DF7-96FC9FF751DD}" type="presOf" srcId="{B8F07719-925E-4BED-82DB-7E4EC4DB9108}" destId="{89FC5488-37F6-4064-96CA-A8B0E6E6670D}" srcOrd="0" destOrd="0" presId="urn:microsoft.com/office/officeart/2005/8/layout/chevron2"/>
    <dgm:cxn modelId="{88414E4F-3768-4599-85A8-A4FA7B32E96D}" type="presOf" srcId="{39FBCA31-B6D8-4C63-BC69-A4A31D787FAD}" destId="{0096BA2C-5F87-494D-A8AA-92E70D58F14A}" srcOrd="0" destOrd="0" presId="urn:microsoft.com/office/officeart/2005/8/layout/chevron2"/>
    <dgm:cxn modelId="{E27E1A28-57AA-4DA6-AA01-0449197508A6}" type="presOf" srcId="{0E1750B3-F211-4A7C-9AE6-44C21CACD584}" destId="{EDAC68B5-EA97-49B9-BEED-6C52D44B07B9}" srcOrd="0" destOrd="0" presId="urn:microsoft.com/office/officeart/2005/8/layout/chevron2"/>
    <dgm:cxn modelId="{DBEE9840-3E96-46B4-A6E6-42D3F3EE13E1}" type="presOf" srcId="{EA4EF43D-C6EA-4F75-A933-97D1E0D940D7}" destId="{6BDFF8BE-75C3-4234-811A-879D97151CEA}" srcOrd="0" destOrd="0" presId="urn:microsoft.com/office/officeart/2005/8/layout/chevron2"/>
    <dgm:cxn modelId="{E89109C5-CE84-4269-8F62-7EDBAD9C2C43}" type="presOf" srcId="{CC3D2DDF-81FD-4F5F-838C-7D29F2E96DEC}" destId="{4DD4C848-97B9-499B-ADD9-AEA1270C290D}" srcOrd="0" destOrd="0" presId="urn:microsoft.com/office/officeart/2005/8/layout/chevron2"/>
    <dgm:cxn modelId="{7D7D3A55-6341-40A9-B8B9-A60FD981FAF8}" srcId="{B8F07719-925E-4BED-82DB-7E4EC4DB9108}" destId="{EA4EF43D-C6EA-4F75-A933-97D1E0D940D7}" srcOrd="0" destOrd="0" parTransId="{3BD55223-BA95-4D38-A6FC-8C1AC0DA78F9}" sibTransId="{6CF6390E-6621-44A1-84D6-B44F5FB906C8}"/>
    <dgm:cxn modelId="{101551C1-BFBE-4856-8C76-6F0074F4ECFE}" srcId="{0E1750B3-F211-4A7C-9AE6-44C21CACD584}" destId="{CC3D2DDF-81FD-4F5F-838C-7D29F2E96DEC}" srcOrd="0" destOrd="0" parTransId="{CEADB5AC-64D4-4800-BE79-8F09EAECAAD8}" sibTransId="{25C145F4-6E97-46B3-AD75-582C641FE049}"/>
    <dgm:cxn modelId="{7E28139A-698B-4967-B110-849ECC127728}" type="presParOf" srcId="{0096BA2C-5F87-494D-A8AA-92E70D58F14A}" destId="{997DE4F9-E6D2-443C-9D5D-4776AB8660E7}" srcOrd="0" destOrd="0" presId="urn:microsoft.com/office/officeart/2005/8/layout/chevron2"/>
    <dgm:cxn modelId="{A4C8CA0D-36D6-467E-9B0D-2E6860DE2AAC}" type="presParOf" srcId="{997DE4F9-E6D2-443C-9D5D-4776AB8660E7}" destId="{BBCE4240-AE38-445B-81EC-643A5BB620B9}" srcOrd="0" destOrd="0" presId="urn:microsoft.com/office/officeart/2005/8/layout/chevron2"/>
    <dgm:cxn modelId="{BCC54445-1960-4B15-9E64-C267DDA81CDF}" type="presParOf" srcId="{997DE4F9-E6D2-443C-9D5D-4776AB8660E7}" destId="{3F62A552-77E5-48BF-99F7-208B67574CEB}" srcOrd="1" destOrd="0" presId="urn:microsoft.com/office/officeart/2005/8/layout/chevron2"/>
    <dgm:cxn modelId="{DC9C24CB-C14F-4A10-B8E6-40FDBAEF6B26}" type="presParOf" srcId="{0096BA2C-5F87-494D-A8AA-92E70D58F14A}" destId="{8AC4E8CD-08C3-4C02-A586-ED7AAF435FA1}" srcOrd="1" destOrd="0" presId="urn:microsoft.com/office/officeart/2005/8/layout/chevron2"/>
    <dgm:cxn modelId="{74D7A979-7D1D-4A77-8F09-4AC63D7C791F}" type="presParOf" srcId="{0096BA2C-5F87-494D-A8AA-92E70D58F14A}" destId="{D1349E3A-E26E-493E-8EC9-C5C6FACFC572}" srcOrd="2" destOrd="0" presId="urn:microsoft.com/office/officeart/2005/8/layout/chevron2"/>
    <dgm:cxn modelId="{4B2A59A1-63E0-4D8F-AEE9-22FFC3EB1CE3}" type="presParOf" srcId="{D1349E3A-E26E-493E-8EC9-C5C6FACFC572}" destId="{89FC5488-37F6-4064-96CA-A8B0E6E6670D}" srcOrd="0" destOrd="0" presId="urn:microsoft.com/office/officeart/2005/8/layout/chevron2"/>
    <dgm:cxn modelId="{94C48971-42B0-4FA7-BF98-4004CECE0228}" type="presParOf" srcId="{D1349E3A-E26E-493E-8EC9-C5C6FACFC572}" destId="{6BDFF8BE-75C3-4234-811A-879D97151CEA}" srcOrd="1" destOrd="0" presId="urn:microsoft.com/office/officeart/2005/8/layout/chevron2"/>
    <dgm:cxn modelId="{31E0D839-A94A-41E9-9CD4-209E246EB443}" type="presParOf" srcId="{0096BA2C-5F87-494D-A8AA-92E70D58F14A}" destId="{EBC44E33-6853-4E54-B768-C452549FA8F3}" srcOrd="3" destOrd="0" presId="urn:microsoft.com/office/officeart/2005/8/layout/chevron2"/>
    <dgm:cxn modelId="{C478E940-BA5B-4941-A28A-C4260C21DC8B}" type="presParOf" srcId="{0096BA2C-5F87-494D-A8AA-92E70D58F14A}" destId="{B0D55D62-B5E9-46BB-AAEA-80CCEB5F46E4}" srcOrd="4" destOrd="0" presId="urn:microsoft.com/office/officeart/2005/8/layout/chevron2"/>
    <dgm:cxn modelId="{F6D50FFB-1F56-4231-8173-6BA709F4A39A}" type="presParOf" srcId="{B0D55D62-B5E9-46BB-AAEA-80CCEB5F46E4}" destId="{EDAC68B5-EA97-49B9-BEED-6C52D44B07B9}" srcOrd="0" destOrd="0" presId="urn:microsoft.com/office/officeart/2005/8/layout/chevron2"/>
    <dgm:cxn modelId="{E44D66C2-6499-402C-BFC2-56BDAB67E064}" type="presParOf" srcId="{B0D55D62-B5E9-46BB-AAEA-80CCEB5F46E4}" destId="{4DD4C848-97B9-499B-ADD9-AEA1270C29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3FA6C-38A9-42AF-B104-77A3EA99E68F}" type="doc">
      <dgm:prSet loTypeId="urn:microsoft.com/office/officeart/2005/8/layout/hierarchy3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CAB5B47-C4CD-4386-868A-4D11B66BC69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Собственные доходы -3022,4 тыс.руб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4D8BB60-3BBB-4AFA-B1FA-BF4C83879108}" type="parTrans" cxnId="{7B313E61-AB78-4F54-9D5F-3D5DE76D5BBC}">
      <dgm:prSet/>
      <dgm:spPr/>
      <dgm:t>
        <a:bodyPr/>
        <a:lstStyle/>
        <a:p>
          <a:endParaRPr lang="ru-RU"/>
        </a:p>
      </dgm:t>
    </dgm:pt>
    <dgm:pt modelId="{77C6EEF6-818F-4363-8313-C343C83BE2C0}" type="sibTrans" cxnId="{7B313E61-AB78-4F54-9D5F-3D5DE76D5BBC}">
      <dgm:prSet/>
      <dgm:spPr/>
      <dgm:t>
        <a:bodyPr/>
        <a:lstStyle/>
        <a:p>
          <a:endParaRPr lang="ru-RU"/>
        </a:p>
      </dgm:t>
    </dgm:pt>
    <dgm:pt modelId="{4A2F88C9-405A-411C-A7BB-D89D049AC2CC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Земельный налог -486,8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131F884-D4FC-44C0-992D-D8ACE5D693F9}" type="parTrans" cxnId="{6B851603-9BBA-49A4-9D7D-AF8461438F91}">
      <dgm:prSet/>
      <dgm:spPr/>
      <dgm:t>
        <a:bodyPr/>
        <a:lstStyle/>
        <a:p>
          <a:endParaRPr lang="ru-RU"/>
        </a:p>
      </dgm:t>
    </dgm:pt>
    <dgm:pt modelId="{68160809-D4BA-4D99-94B3-CD2F65046736}" type="sibTrans" cxnId="{6B851603-9BBA-49A4-9D7D-AF8461438F91}">
      <dgm:prSet/>
      <dgm:spPr/>
      <dgm:t>
        <a:bodyPr/>
        <a:lstStyle/>
        <a:p>
          <a:endParaRPr lang="ru-RU"/>
        </a:p>
      </dgm:t>
    </dgm:pt>
    <dgm:pt modelId="{8331B404-89F6-4170-87E9-26DDA77B25B8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 – 45,5тыс.руб</a:t>
          </a:r>
          <a:r>
            <a:rPr lang="ru-RU" sz="1400" dirty="0" smtClean="0">
              <a:latin typeface="Calibri" pitchFamily="34" charset="0"/>
            </a:rPr>
            <a:t>.</a:t>
          </a:r>
          <a:endParaRPr lang="ru-RU" sz="1400" dirty="0">
            <a:latin typeface="Calibri" pitchFamily="34" charset="0"/>
          </a:endParaRPr>
        </a:p>
      </dgm:t>
    </dgm:pt>
    <dgm:pt modelId="{7DAA0247-14A3-4E07-9176-D04327B74C4F}" type="parTrans" cxnId="{D408DF96-9F13-47C8-9D13-F9D384DA8290}">
      <dgm:prSet/>
      <dgm:spPr/>
      <dgm:t>
        <a:bodyPr/>
        <a:lstStyle/>
        <a:p>
          <a:endParaRPr lang="ru-RU"/>
        </a:p>
      </dgm:t>
    </dgm:pt>
    <dgm:pt modelId="{4A40CD3A-3B3E-4B22-85A5-DD4D39BFFDC0}" type="sibTrans" cxnId="{D408DF96-9F13-47C8-9D13-F9D384DA8290}">
      <dgm:prSet/>
      <dgm:spPr/>
      <dgm:t>
        <a:bodyPr/>
        <a:lstStyle/>
        <a:p>
          <a:endParaRPr lang="ru-RU"/>
        </a:p>
      </dgm:t>
    </dgm:pt>
    <dgm:pt modelId="{DF42AC8F-377F-4F12-AC24-4BC7A3A8D3C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Безвозмездные поступления- 5423,7 тыс.руб.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E29D87C-9D16-4C86-B548-71944962359A}" type="parTrans" cxnId="{903CBC72-8229-4A07-B032-97F44B0FCD0B}">
      <dgm:prSet/>
      <dgm:spPr/>
      <dgm:t>
        <a:bodyPr/>
        <a:lstStyle/>
        <a:p>
          <a:endParaRPr lang="ru-RU"/>
        </a:p>
      </dgm:t>
    </dgm:pt>
    <dgm:pt modelId="{38C59CD4-0A8F-4942-AFA8-EC80481B5B8B}" type="sibTrans" cxnId="{903CBC72-8229-4A07-B032-97F44B0FCD0B}">
      <dgm:prSet/>
      <dgm:spPr/>
      <dgm:t>
        <a:bodyPr/>
        <a:lstStyle/>
        <a:p>
          <a:endParaRPr lang="ru-RU"/>
        </a:p>
      </dgm:t>
    </dgm:pt>
    <dgm:pt modelId="{1561625B-AC1A-4B44-9AE9-0D09263F4C1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Дотации для выравнивания бюджетной обеспеченности(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обл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)- 1947,9 тыс.руб.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68A65A9-06EA-4BCE-8BFF-699B517CCBC8}" type="parTrans" cxnId="{4F1CB0CB-E457-4FA7-B068-268D2F351F1A}">
      <dgm:prSet/>
      <dgm:spPr/>
      <dgm:t>
        <a:bodyPr/>
        <a:lstStyle/>
        <a:p>
          <a:endParaRPr lang="ru-RU"/>
        </a:p>
      </dgm:t>
    </dgm:pt>
    <dgm:pt modelId="{33183DD1-9DD2-4951-8DD0-947BD9DF1C6A}" type="sibTrans" cxnId="{4F1CB0CB-E457-4FA7-B068-268D2F351F1A}">
      <dgm:prSet/>
      <dgm:spPr/>
      <dgm:t>
        <a:bodyPr/>
        <a:lstStyle/>
        <a:p>
          <a:endParaRPr lang="ru-RU"/>
        </a:p>
      </dgm:t>
    </dgm:pt>
    <dgm:pt modelId="{C76F33F9-751E-4D06-A9CA-0AC6016CF4A5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Субсидии на подготовку проектов межевания земельных участков (обл.)-591,9 тыс.руб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4B148A4-E843-41D0-B33A-64C235BF0C00}" type="parTrans" cxnId="{A29CE8BB-0A57-4116-ACE5-FA5821F0F7E1}">
      <dgm:prSet/>
      <dgm:spPr/>
      <dgm:t>
        <a:bodyPr/>
        <a:lstStyle/>
        <a:p>
          <a:endParaRPr lang="ru-RU"/>
        </a:p>
      </dgm:t>
    </dgm:pt>
    <dgm:pt modelId="{3EB15A5B-481D-4366-9E76-E34B73DD851D}" type="sibTrans" cxnId="{A29CE8BB-0A57-4116-ACE5-FA5821F0F7E1}">
      <dgm:prSet/>
      <dgm:spPr/>
      <dgm:t>
        <a:bodyPr/>
        <a:lstStyle/>
        <a:p>
          <a:endParaRPr lang="ru-RU"/>
        </a:p>
      </dgm:t>
    </dgm:pt>
    <dgm:pt modelId="{6E56D983-7687-4C82-B884-DC8D91B32B60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 на доходы физических лиц-287,8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03F4A81-949A-40DE-B4BC-DBBE6AB6F7AE}" type="parTrans" cxnId="{7EACD805-FFD0-4118-BC4D-19E6335AF1B6}">
      <dgm:prSet/>
      <dgm:spPr/>
      <dgm:t>
        <a:bodyPr/>
        <a:lstStyle/>
        <a:p>
          <a:endParaRPr lang="ru-RU"/>
        </a:p>
      </dgm:t>
    </dgm:pt>
    <dgm:pt modelId="{8823C4D6-4B78-47CC-9FEA-37A4545C3E91}" type="sibTrans" cxnId="{7EACD805-FFD0-4118-BC4D-19E6335AF1B6}">
      <dgm:prSet/>
      <dgm:spPr/>
      <dgm:t>
        <a:bodyPr/>
        <a:lstStyle/>
        <a:p>
          <a:endParaRPr lang="ru-RU"/>
        </a:p>
      </dgm:t>
    </dgm:pt>
    <dgm:pt modelId="{0BB09058-E48E-4EEC-A6D4-16BF895AF86E}">
      <dgm:prSet custT="1"/>
      <dgm:spPr/>
      <dgm:t>
        <a:bodyPr/>
        <a:lstStyle/>
        <a:p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Налоги от акцизов на нефтепродукты -674,6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900045FF-771A-4DC9-9DD6-32B585385791}" type="parTrans" cxnId="{9585D14B-5700-41B8-A5F1-F89F116C603A}">
      <dgm:prSet/>
      <dgm:spPr/>
      <dgm:t>
        <a:bodyPr/>
        <a:lstStyle/>
        <a:p>
          <a:endParaRPr lang="ru-RU"/>
        </a:p>
      </dgm:t>
    </dgm:pt>
    <dgm:pt modelId="{19693C1A-EBB5-4FF9-9F4C-826DB4F9780D}" type="sibTrans" cxnId="{9585D14B-5700-41B8-A5F1-F89F116C603A}">
      <dgm:prSet/>
      <dgm:spPr/>
      <dgm:t>
        <a:bodyPr/>
        <a:lstStyle/>
        <a:p>
          <a:endParaRPr lang="ru-RU"/>
        </a:p>
      </dgm:t>
    </dgm:pt>
    <dgm:pt modelId="{F875AFAC-F645-47C4-BBB9-03EC5F593C1D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 -315,2 тыс.руб</a:t>
          </a:r>
          <a:r>
            <a:rPr lang="ru-RU" sz="1400" dirty="0" smtClean="0">
              <a:latin typeface="Calibri" pitchFamily="34" charset="0"/>
            </a:rPr>
            <a:t>.</a:t>
          </a:r>
          <a:endParaRPr lang="ru-RU" sz="1400" dirty="0">
            <a:latin typeface="Calibri" pitchFamily="34" charset="0"/>
          </a:endParaRPr>
        </a:p>
      </dgm:t>
    </dgm:pt>
    <dgm:pt modelId="{C8F379E5-6159-4176-9C73-FAF98A743C65}" type="parTrans" cxnId="{3BE19748-869D-4BFA-AC8A-C80D8A1A3920}">
      <dgm:prSet/>
      <dgm:spPr/>
      <dgm:t>
        <a:bodyPr/>
        <a:lstStyle/>
        <a:p>
          <a:endParaRPr lang="ru-RU"/>
        </a:p>
      </dgm:t>
    </dgm:pt>
    <dgm:pt modelId="{F7C1854C-D2FB-46B2-AB2B-34A5AA11A30E}" type="sibTrans" cxnId="{3BE19748-869D-4BFA-AC8A-C80D8A1A3920}">
      <dgm:prSet/>
      <dgm:spPr/>
      <dgm:t>
        <a:bodyPr/>
        <a:lstStyle/>
        <a:p>
          <a:endParaRPr lang="ru-RU"/>
        </a:p>
      </dgm:t>
    </dgm:pt>
    <dgm:pt modelId="{69F307A7-D536-4183-BEAF-5B1B098AD816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Госпошлина -5,5 тыс.руб.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18F4050-5903-4375-83DB-4B54A9B96F90}" type="parTrans" cxnId="{CCC5029C-54B4-495A-9EAE-2B9DAD0B13FC}">
      <dgm:prSet/>
      <dgm:spPr/>
      <dgm:t>
        <a:bodyPr/>
        <a:lstStyle/>
        <a:p>
          <a:endParaRPr lang="ru-RU"/>
        </a:p>
      </dgm:t>
    </dgm:pt>
    <dgm:pt modelId="{0F3ECF32-9413-4AFF-84A2-432C0762920E}" type="sibTrans" cxnId="{CCC5029C-54B4-495A-9EAE-2B9DAD0B13FC}">
      <dgm:prSet/>
      <dgm:spPr/>
      <dgm:t>
        <a:bodyPr/>
        <a:lstStyle/>
        <a:p>
          <a:endParaRPr lang="ru-RU"/>
        </a:p>
      </dgm:t>
    </dgm:pt>
    <dgm:pt modelId="{AD6B6D09-FA0B-4B25-88BA-9C525C838EFA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Аренда земли и имущества – 938,1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87308FF-B400-42C1-907B-42CCE5821E2E}" type="parTrans" cxnId="{34EB7ACC-0785-407A-AA83-BA59AE2559D8}">
      <dgm:prSet/>
      <dgm:spPr/>
      <dgm:t>
        <a:bodyPr/>
        <a:lstStyle/>
        <a:p>
          <a:endParaRPr lang="ru-RU"/>
        </a:p>
      </dgm:t>
    </dgm:pt>
    <dgm:pt modelId="{C652985D-FDCE-490D-B005-BD99D98BA0B2}" type="sibTrans" cxnId="{34EB7ACC-0785-407A-AA83-BA59AE2559D8}">
      <dgm:prSet/>
      <dgm:spPr/>
      <dgm:t>
        <a:bodyPr/>
        <a:lstStyle/>
        <a:p>
          <a:endParaRPr lang="ru-RU"/>
        </a:p>
      </dgm:t>
    </dgm:pt>
    <dgm:pt modelId="{F0C0C561-ABC5-4195-A2D8-35A8A399776A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Доходы от сумм пеней -269,9тыс.руб.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D490A2D-144E-4B5B-B3B9-23A50794BAEB}" type="parTrans" cxnId="{3480B821-E860-429F-861A-AFCC4845A8ED}">
      <dgm:prSet/>
      <dgm:spPr/>
      <dgm:t>
        <a:bodyPr/>
        <a:lstStyle/>
        <a:p>
          <a:endParaRPr lang="ru-RU"/>
        </a:p>
      </dgm:t>
    </dgm:pt>
    <dgm:pt modelId="{95974671-D777-4641-8AC0-B48724EB4071}" type="sibTrans" cxnId="{3480B821-E860-429F-861A-AFCC4845A8ED}">
      <dgm:prSet/>
      <dgm:spPr/>
      <dgm:t>
        <a:bodyPr/>
        <a:lstStyle/>
        <a:p>
          <a:endParaRPr lang="ru-RU"/>
        </a:p>
      </dgm:t>
    </dgm:pt>
    <dgm:pt modelId="{765826DE-5217-4301-88B0-CE63C8207390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Субвенции на административные комиссии (обл.)-4,9 тыс.руб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CD7C1A7-EB85-48DC-BBB7-C8614E509F16}" type="parTrans" cxnId="{E7362853-4863-405A-B050-3E7879E69A75}">
      <dgm:prSet/>
      <dgm:spPr/>
      <dgm:t>
        <a:bodyPr/>
        <a:lstStyle/>
        <a:p>
          <a:endParaRPr lang="ru-RU"/>
        </a:p>
      </dgm:t>
    </dgm:pt>
    <dgm:pt modelId="{05D32602-ED1C-4E9B-8244-345F20F42C58}" type="sibTrans" cxnId="{E7362853-4863-405A-B050-3E7879E69A75}">
      <dgm:prSet/>
      <dgm:spPr/>
      <dgm:t>
        <a:bodyPr/>
        <a:lstStyle/>
        <a:p>
          <a:endParaRPr lang="ru-RU"/>
        </a:p>
      </dgm:t>
    </dgm:pt>
    <dgm:pt modelId="{D8F9D3A1-17CF-4364-9561-CBE1058D3DC4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Субвенции на ведение воинского учёта(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федер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.)-83,7 тыс.руб.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EFB6838-B2F1-461D-A8D7-31C397D363A5}" type="parTrans" cxnId="{10F4AA77-657C-49DB-A941-4A67AB49FBA2}">
      <dgm:prSet/>
      <dgm:spPr/>
      <dgm:t>
        <a:bodyPr/>
        <a:lstStyle/>
        <a:p>
          <a:endParaRPr lang="ru-RU"/>
        </a:p>
      </dgm:t>
    </dgm:pt>
    <dgm:pt modelId="{25CED89D-0786-4DEB-A187-CE8682F2ACB5}" type="sibTrans" cxnId="{10F4AA77-657C-49DB-A941-4A67AB49FBA2}">
      <dgm:prSet/>
      <dgm:spPr/>
      <dgm:t>
        <a:bodyPr/>
        <a:lstStyle/>
        <a:p>
          <a:endParaRPr lang="ru-RU"/>
        </a:p>
      </dgm:t>
    </dgm:pt>
    <dgm:pt modelId="{BD604EB9-D89A-4925-8848-260D9F72B8CE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Межбюджетные трансферты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(район.)- 197 тыс.руб.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E3E1B5F-E57C-4919-B665-77268AC16863}" type="parTrans" cxnId="{9589E503-BD23-4C0E-98BF-A9FE42124DDE}">
      <dgm:prSet/>
      <dgm:spPr/>
      <dgm:t>
        <a:bodyPr/>
        <a:lstStyle/>
        <a:p>
          <a:endParaRPr lang="ru-RU"/>
        </a:p>
      </dgm:t>
    </dgm:pt>
    <dgm:pt modelId="{D12546FF-F3FA-437F-B0C2-1759EB3EDC6A}" type="sibTrans" cxnId="{9589E503-BD23-4C0E-98BF-A9FE42124DDE}">
      <dgm:prSet/>
      <dgm:spPr/>
      <dgm:t>
        <a:bodyPr/>
        <a:lstStyle/>
        <a:p>
          <a:endParaRPr lang="ru-RU"/>
        </a:p>
      </dgm:t>
    </dgm:pt>
    <dgm:pt modelId="{9BE966E0-3728-48F3-8A35-17145F936E34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Прочие межбюджетные трансферты (район.)- 2628,3 тыс.руб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E18F0EB-41B6-479C-888D-5D7F9E2DF2DA}" type="parTrans" cxnId="{B45EE822-94E3-4C9E-AC00-207EAA7E56E8}">
      <dgm:prSet/>
      <dgm:spPr/>
    </dgm:pt>
    <dgm:pt modelId="{C8F76382-08C1-4286-B92D-BD68BCFA1ED7}" type="sibTrans" cxnId="{B45EE822-94E3-4C9E-AC00-207EAA7E56E8}">
      <dgm:prSet/>
      <dgm:spPr/>
    </dgm:pt>
    <dgm:pt modelId="{14FBDF6A-61EA-4561-8ACD-2A6BC4BD8ED1}" type="pres">
      <dgm:prSet presAssocID="{BEC3FA6C-38A9-42AF-B104-77A3EA99E6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D888FF-C562-4F28-B411-888A971C163D}" type="pres">
      <dgm:prSet presAssocID="{9CAB5B47-C4CD-4386-868A-4D11B66BC691}" presName="root" presStyleCnt="0"/>
      <dgm:spPr/>
    </dgm:pt>
    <dgm:pt modelId="{20B7EF9B-EA16-4174-A42F-FAB4BF7DDC1E}" type="pres">
      <dgm:prSet presAssocID="{9CAB5B47-C4CD-4386-868A-4D11B66BC691}" presName="rootComposite" presStyleCnt="0"/>
      <dgm:spPr/>
    </dgm:pt>
    <dgm:pt modelId="{D5929377-77FA-404F-A56B-0511F870EB74}" type="pres">
      <dgm:prSet presAssocID="{9CAB5B47-C4CD-4386-868A-4D11B66BC691}" presName="rootText" presStyleLbl="node1" presStyleIdx="0" presStyleCnt="2" custScaleX="170527" custScaleY="62313"/>
      <dgm:spPr/>
      <dgm:t>
        <a:bodyPr/>
        <a:lstStyle/>
        <a:p>
          <a:endParaRPr lang="ru-RU"/>
        </a:p>
      </dgm:t>
    </dgm:pt>
    <dgm:pt modelId="{93446EB7-6512-4152-AA5B-AB25348361C8}" type="pres">
      <dgm:prSet presAssocID="{9CAB5B47-C4CD-4386-868A-4D11B66BC691}" presName="rootConnector" presStyleLbl="node1" presStyleIdx="0" presStyleCnt="2"/>
      <dgm:spPr/>
      <dgm:t>
        <a:bodyPr/>
        <a:lstStyle/>
        <a:p>
          <a:endParaRPr lang="ru-RU"/>
        </a:p>
      </dgm:t>
    </dgm:pt>
    <dgm:pt modelId="{11CA6428-F462-4E4D-9CDB-40FAAF3DCEA9}" type="pres">
      <dgm:prSet presAssocID="{9CAB5B47-C4CD-4386-868A-4D11B66BC691}" presName="childShape" presStyleCnt="0"/>
      <dgm:spPr/>
    </dgm:pt>
    <dgm:pt modelId="{31C1DB04-823D-4D12-9D10-3AC36A8A3694}" type="pres">
      <dgm:prSet presAssocID="{C131F884-D4FC-44C0-992D-D8ACE5D693F9}" presName="Name13" presStyleLbl="parChTrans1D2" presStyleIdx="0" presStyleCnt="14"/>
      <dgm:spPr/>
      <dgm:t>
        <a:bodyPr/>
        <a:lstStyle/>
        <a:p>
          <a:endParaRPr lang="ru-RU"/>
        </a:p>
      </dgm:t>
    </dgm:pt>
    <dgm:pt modelId="{A3A18969-46FC-43D3-B182-C42BC44AE90D}" type="pres">
      <dgm:prSet presAssocID="{4A2F88C9-405A-411C-A7BB-D89D049AC2CC}" presName="childText" presStyleLbl="bgAcc1" presStyleIdx="0" presStyleCnt="14" custScaleX="178741" custScaleY="44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2D253-96AE-495A-BF49-37359609759A}" type="pres">
      <dgm:prSet presAssocID="{7DAA0247-14A3-4E07-9176-D04327B74C4F}" presName="Name13" presStyleLbl="parChTrans1D2" presStyleIdx="1" presStyleCnt="14"/>
      <dgm:spPr/>
      <dgm:t>
        <a:bodyPr/>
        <a:lstStyle/>
        <a:p>
          <a:endParaRPr lang="ru-RU"/>
        </a:p>
      </dgm:t>
    </dgm:pt>
    <dgm:pt modelId="{71E28EA2-3F59-41E1-AD23-3042EF542065}" type="pres">
      <dgm:prSet presAssocID="{8331B404-89F6-4170-87E9-26DDA77B25B8}" presName="childText" presStyleLbl="bgAcc1" presStyleIdx="1" presStyleCnt="14" custScaleX="208990" custScaleY="46732" custLinFactNeighborX="-2168" custLinFactNeighborY="-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86DEC-7FCD-4D62-98AB-1591BA583200}" type="pres">
      <dgm:prSet presAssocID="{A03F4A81-949A-40DE-B4BC-DBBE6AB6F7AE}" presName="Name13" presStyleLbl="parChTrans1D2" presStyleIdx="2" presStyleCnt="14"/>
      <dgm:spPr/>
      <dgm:t>
        <a:bodyPr/>
        <a:lstStyle/>
        <a:p>
          <a:endParaRPr lang="ru-RU"/>
        </a:p>
      </dgm:t>
    </dgm:pt>
    <dgm:pt modelId="{ECB26013-4A64-41FE-8165-B456F243CD03}" type="pres">
      <dgm:prSet presAssocID="{6E56D983-7687-4C82-B884-DC8D91B32B60}" presName="childText" presStyleLbl="bgAcc1" presStyleIdx="2" presStyleCnt="14" custScaleX="208675" custScaleY="45616" custLinFactNeighborX="1680" custLinFactNeighborY="7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565AF-5674-404C-B5C0-D96F6D918922}" type="pres">
      <dgm:prSet presAssocID="{900045FF-771A-4DC9-9DD6-32B585385791}" presName="Name13" presStyleLbl="parChTrans1D2" presStyleIdx="3" presStyleCnt="14"/>
      <dgm:spPr/>
      <dgm:t>
        <a:bodyPr/>
        <a:lstStyle/>
        <a:p>
          <a:endParaRPr lang="ru-RU"/>
        </a:p>
      </dgm:t>
    </dgm:pt>
    <dgm:pt modelId="{B3764D0A-8535-416B-96F6-AF22ADF39B67}" type="pres">
      <dgm:prSet presAssocID="{0BB09058-E48E-4EEC-A6D4-16BF895AF86E}" presName="childText" presStyleLbl="bgAcc1" presStyleIdx="3" presStyleCnt="14" custScaleX="189410" custScaleY="55612" custLinFactNeighborX="-2168" custLinFactNeighborY="1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94CF0-1500-4776-AF56-52DCC7436016}" type="pres">
      <dgm:prSet presAssocID="{C8F379E5-6159-4176-9C73-FAF98A743C65}" presName="Name13" presStyleLbl="parChTrans1D2" presStyleIdx="4" presStyleCnt="14"/>
      <dgm:spPr/>
      <dgm:t>
        <a:bodyPr/>
        <a:lstStyle/>
        <a:p>
          <a:endParaRPr lang="ru-RU"/>
        </a:p>
      </dgm:t>
    </dgm:pt>
    <dgm:pt modelId="{E88DBF47-7886-4306-BE20-0DEC427562F7}" type="pres">
      <dgm:prSet presAssocID="{F875AFAC-F645-47C4-BBB9-03EC5F593C1D}" presName="childText" presStyleLbl="bgAcc1" presStyleIdx="4" presStyleCnt="14" custScaleX="197597" custScaleY="43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BD6CC-6307-457D-963B-7BD025E4E7B7}" type="pres">
      <dgm:prSet presAssocID="{418F4050-5903-4375-83DB-4B54A9B96F90}" presName="Name13" presStyleLbl="parChTrans1D2" presStyleIdx="5" presStyleCnt="14"/>
      <dgm:spPr/>
      <dgm:t>
        <a:bodyPr/>
        <a:lstStyle/>
        <a:p>
          <a:endParaRPr lang="ru-RU"/>
        </a:p>
      </dgm:t>
    </dgm:pt>
    <dgm:pt modelId="{687D9C5A-6EF0-41D0-BEAA-55C7BC78501B}" type="pres">
      <dgm:prSet presAssocID="{69F307A7-D536-4183-BEAF-5B1B098AD816}" presName="childText" presStyleLbl="bgAcc1" presStyleIdx="5" presStyleCnt="14" custScaleX="171593" custScaleY="49995" custLinFactNeighborX="3094" custLinFactNeighborY="-2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4F952-8377-4309-9B23-C199FE008EE1}" type="pres">
      <dgm:prSet presAssocID="{187308FF-B400-42C1-907B-42CCE5821E2E}" presName="Name13" presStyleLbl="parChTrans1D2" presStyleIdx="6" presStyleCnt="14"/>
      <dgm:spPr/>
      <dgm:t>
        <a:bodyPr/>
        <a:lstStyle/>
        <a:p>
          <a:endParaRPr lang="ru-RU"/>
        </a:p>
      </dgm:t>
    </dgm:pt>
    <dgm:pt modelId="{044E4B0A-12FA-4982-98BC-A5D1C66D7890}" type="pres">
      <dgm:prSet presAssocID="{AD6B6D09-FA0B-4B25-88BA-9C525C838EFA}" presName="childText" presStyleLbl="bgAcc1" presStyleIdx="6" presStyleCnt="14" custScaleX="182269" custScaleY="39676" custLinFactNeighborX="-125" custLinFactNeighborY="-3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C7495-D23B-47C9-80DA-56190408CE4B}" type="pres">
      <dgm:prSet presAssocID="{5D490A2D-144E-4B5B-B3B9-23A50794BAEB}" presName="Name13" presStyleLbl="parChTrans1D2" presStyleIdx="7" presStyleCnt="14"/>
      <dgm:spPr/>
      <dgm:t>
        <a:bodyPr/>
        <a:lstStyle/>
        <a:p>
          <a:endParaRPr lang="ru-RU"/>
        </a:p>
      </dgm:t>
    </dgm:pt>
    <dgm:pt modelId="{001F2749-0C08-4966-AC03-8E3BBC99E3D4}" type="pres">
      <dgm:prSet presAssocID="{F0C0C561-ABC5-4195-A2D8-35A8A399776A}" presName="childText" presStyleLbl="bgAcc1" presStyleIdx="7" presStyleCnt="14" custScaleX="172322" custScaleY="42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15990-378C-4A6B-8134-A18E8AE76FBF}" type="pres">
      <dgm:prSet presAssocID="{DF42AC8F-377F-4F12-AC24-4BC7A3A8D3C1}" presName="root" presStyleCnt="0"/>
      <dgm:spPr/>
    </dgm:pt>
    <dgm:pt modelId="{CA752FC8-75CD-4802-836B-8FE3DA2F361D}" type="pres">
      <dgm:prSet presAssocID="{DF42AC8F-377F-4F12-AC24-4BC7A3A8D3C1}" presName="rootComposite" presStyleCnt="0"/>
      <dgm:spPr/>
    </dgm:pt>
    <dgm:pt modelId="{476356F9-E6FB-4155-8520-F038B04C3B3F}" type="pres">
      <dgm:prSet presAssocID="{DF42AC8F-377F-4F12-AC24-4BC7A3A8D3C1}" presName="rootText" presStyleLbl="node1" presStyleIdx="1" presStyleCnt="2" custScaleX="195454" custScaleY="66660"/>
      <dgm:spPr/>
      <dgm:t>
        <a:bodyPr/>
        <a:lstStyle/>
        <a:p>
          <a:endParaRPr lang="ru-RU"/>
        </a:p>
      </dgm:t>
    </dgm:pt>
    <dgm:pt modelId="{4B925582-6CBB-43D0-9A71-0DD63C6AA86F}" type="pres">
      <dgm:prSet presAssocID="{DF42AC8F-377F-4F12-AC24-4BC7A3A8D3C1}" presName="rootConnector" presStyleLbl="node1" presStyleIdx="1" presStyleCnt="2"/>
      <dgm:spPr/>
      <dgm:t>
        <a:bodyPr/>
        <a:lstStyle/>
        <a:p>
          <a:endParaRPr lang="ru-RU"/>
        </a:p>
      </dgm:t>
    </dgm:pt>
    <dgm:pt modelId="{0C9B1DD2-E38D-4752-A16F-629F1E845E79}" type="pres">
      <dgm:prSet presAssocID="{DF42AC8F-377F-4F12-AC24-4BC7A3A8D3C1}" presName="childShape" presStyleCnt="0"/>
      <dgm:spPr/>
    </dgm:pt>
    <dgm:pt modelId="{3EEC5DA9-A742-4CA5-8646-37107277380D}" type="pres">
      <dgm:prSet presAssocID="{C68A65A9-06EA-4BCE-8BFF-699B517CCBC8}" presName="Name13" presStyleLbl="parChTrans1D2" presStyleIdx="8" presStyleCnt="14"/>
      <dgm:spPr/>
      <dgm:t>
        <a:bodyPr/>
        <a:lstStyle/>
        <a:p>
          <a:endParaRPr lang="ru-RU"/>
        </a:p>
      </dgm:t>
    </dgm:pt>
    <dgm:pt modelId="{C2146B85-651F-4D3C-9089-58AFC33AD7BA}" type="pres">
      <dgm:prSet presAssocID="{1561625B-AC1A-4B44-9AE9-0D09263F4C17}" presName="childText" presStyleLbl="bgAcc1" presStyleIdx="8" presStyleCnt="14" custScaleX="214584" custScaleY="67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B46CC-BECF-4D55-B4A4-B94291F24F1E}" type="pres">
      <dgm:prSet presAssocID="{54B148A4-E843-41D0-B33A-64C235BF0C00}" presName="Name13" presStyleLbl="parChTrans1D2" presStyleIdx="9" presStyleCnt="14"/>
      <dgm:spPr/>
      <dgm:t>
        <a:bodyPr/>
        <a:lstStyle/>
        <a:p>
          <a:endParaRPr lang="ru-RU"/>
        </a:p>
      </dgm:t>
    </dgm:pt>
    <dgm:pt modelId="{5CCC6C68-C224-4B8F-92B1-2B3E6AE016A8}" type="pres">
      <dgm:prSet presAssocID="{C76F33F9-751E-4D06-A9CA-0AC6016CF4A5}" presName="childText" presStyleLbl="bgAcc1" presStyleIdx="9" presStyleCnt="14" custScaleX="256251" custScaleY="63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9879E-252C-4032-83C5-81C3A20B3398}" type="pres">
      <dgm:prSet presAssocID="{ECD7C1A7-EB85-48DC-BBB7-C8614E509F16}" presName="Name13" presStyleLbl="parChTrans1D2" presStyleIdx="10" presStyleCnt="14"/>
      <dgm:spPr/>
      <dgm:t>
        <a:bodyPr/>
        <a:lstStyle/>
        <a:p>
          <a:endParaRPr lang="ru-RU"/>
        </a:p>
      </dgm:t>
    </dgm:pt>
    <dgm:pt modelId="{51951D1B-0CEA-47CC-A81D-38F14E15B297}" type="pres">
      <dgm:prSet presAssocID="{765826DE-5217-4301-88B0-CE63C8207390}" presName="childText" presStyleLbl="bgAcc1" presStyleIdx="10" presStyleCnt="14" custScaleX="220929" custScaleY="48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D6A31-B31B-464E-85FF-933021A0887E}" type="pres">
      <dgm:prSet presAssocID="{EEFB6838-B2F1-461D-A8D7-31C397D363A5}" presName="Name13" presStyleLbl="parChTrans1D2" presStyleIdx="11" presStyleCnt="14"/>
      <dgm:spPr/>
      <dgm:t>
        <a:bodyPr/>
        <a:lstStyle/>
        <a:p>
          <a:endParaRPr lang="ru-RU"/>
        </a:p>
      </dgm:t>
    </dgm:pt>
    <dgm:pt modelId="{552AE5E4-3189-4A84-9B24-8DB2B1D1FA96}" type="pres">
      <dgm:prSet presAssocID="{D8F9D3A1-17CF-4364-9561-CBE1058D3DC4}" presName="childText" presStyleLbl="bgAcc1" presStyleIdx="11" presStyleCnt="14" custScaleX="226426" custScaleY="56733" custLinFactNeighborX="17970" custLinFactNeighborY="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1DFBE-B008-4B3C-95CA-23C3316A2AA6}" type="pres">
      <dgm:prSet presAssocID="{4E3E1B5F-E57C-4919-B665-77268AC16863}" presName="Name13" presStyleLbl="parChTrans1D2" presStyleIdx="12" presStyleCnt="14"/>
      <dgm:spPr/>
      <dgm:t>
        <a:bodyPr/>
        <a:lstStyle/>
        <a:p>
          <a:endParaRPr lang="ru-RU"/>
        </a:p>
      </dgm:t>
    </dgm:pt>
    <dgm:pt modelId="{D161702C-F938-4111-A958-3A32884B017F}" type="pres">
      <dgm:prSet presAssocID="{BD604EB9-D89A-4925-8848-260D9F72B8CE}" presName="childText" presStyleLbl="bgAcc1" presStyleIdx="12" presStyleCnt="14" custScaleX="240611" custScaleY="51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C87A4-C169-4A34-874F-41BBBBE8ECD9}" type="pres">
      <dgm:prSet presAssocID="{EE18F0EB-41B6-479C-888D-5D7F9E2DF2DA}" presName="Name13" presStyleLbl="parChTrans1D2" presStyleIdx="13" presStyleCnt="14"/>
      <dgm:spPr/>
    </dgm:pt>
    <dgm:pt modelId="{CF205939-B569-4232-B05E-AA6347E7A785}" type="pres">
      <dgm:prSet presAssocID="{9BE966E0-3728-48F3-8A35-17145F936E34}" presName="childText" presStyleLbl="bgAcc1" presStyleIdx="13" presStyleCnt="14" custScaleX="226503" custScaleY="59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62853-4863-405A-B050-3E7879E69A75}" srcId="{DF42AC8F-377F-4F12-AC24-4BC7A3A8D3C1}" destId="{765826DE-5217-4301-88B0-CE63C8207390}" srcOrd="2" destOrd="0" parTransId="{ECD7C1A7-EB85-48DC-BBB7-C8614E509F16}" sibTransId="{05D32602-ED1C-4E9B-8244-345F20F42C58}"/>
    <dgm:cxn modelId="{9589E503-BD23-4C0E-98BF-A9FE42124DDE}" srcId="{DF42AC8F-377F-4F12-AC24-4BC7A3A8D3C1}" destId="{BD604EB9-D89A-4925-8848-260D9F72B8CE}" srcOrd="4" destOrd="0" parTransId="{4E3E1B5F-E57C-4919-B665-77268AC16863}" sibTransId="{D12546FF-F3FA-437F-B0C2-1759EB3EDC6A}"/>
    <dgm:cxn modelId="{6A2EE97B-5A01-4283-BC7C-FCACF6D7016E}" type="presOf" srcId="{9CAB5B47-C4CD-4386-868A-4D11B66BC691}" destId="{93446EB7-6512-4152-AA5B-AB25348361C8}" srcOrd="1" destOrd="0" presId="urn:microsoft.com/office/officeart/2005/8/layout/hierarchy3"/>
    <dgm:cxn modelId="{876832CB-60CF-4D78-9CEA-D14D2408C898}" type="presOf" srcId="{ECD7C1A7-EB85-48DC-BBB7-C8614E509F16}" destId="{0799879E-252C-4032-83C5-81C3A20B3398}" srcOrd="0" destOrd="0" presId="urn:microsoft.com/office/officeart/2005/8/layout/hierarchy3"/>
    <dgm:cxn modelId="{16D6E1BD-8A62-4E0A-923B-CE004D1DFC8D}" type="presOf" srcId="{C131F884-D4FC-44C0-992D-D8ACE5D693F9}" destId="{31C1DB04-823D-4D12-9D10-3AC36A8A3694}" srcOrd="0" destOrd="0" presId="urn:microsoft.com/office/officeart/2005/8/layout/hierarchy3"/>
    <dgm:cxn modelId="{E63E03FC-A073-4A6E-A1B8-CDBB8A1028AA}" type="presOf" srcId="{AD6B6D09-FA0B-4B25-88BA-9C525C838EFA}" destId="{044E4B0A-12FA-4982-98BC-A5D1C66D7890}" srcOrd="0" destOrd="0" presId="urn:microsoft.com/office/officeart/2005/8/layout/hierarchy3"/>
    <dgm:cxn modelId="{C0D32853-9B67-49A0-B19B-D07F113E7A33}" type="presOf" srcId="{EE18F0EB-41B6-479C-888D-5D7F9E2DF2DA}" destId="{543C87A4-C169-4A34-874F-41BBBBE8ECD9}" srcOrd="0" destOrd="0" presId="urn:microsoft.com/office/officeart/2005/8/layout/hierarchy3"/>
    <dgm:cxn modelId="{3BE19748-869D-4BFA-AC8A-C80D8A1A3920}" srcId="{9CAB5B47-C4CD-4386-868A-4D11B66BC691}" destId="{F875AFAC-F645-47C4-BBB9-03EC5F593C1D}" srcOrd="4" destOrd="0" parTransId="{C8F379E5-6159-4176-9C73-FAF98A743C65}" sibTransId="{F7C1854C-D2FB-46B2-AB2B-34A5AA11A30E}"/>
    <dgm:cxn modelId="{35CABC91-FF59-43D4-986C-50679ED3474D}" type="presOf" srcId="{A03F4A81-949A-40DE-B4BC-DBBE6AB6F7AE}" destId="{B7986DEC-7FCD-4D62-98AB-1591BA583200}" srcOrd="0" destOrd="0" presId="urn:microsoft.com/office/officeart/2005/8/layout/hierarchy3"/>
    <dgm:cxn modelId="{10F4AA77-657C-49DB-A941-4A67AB49FBA2}" srcId="{DF42AC8F-377F-4F12-AC24-4BC7A3A8D3C1}" destId="{D8F9D3A1-17CF-4364-9561-CBE1058D3DC4}" srcOrd="3" destOrd="0" parTransId="{EEFB6838-B2F1-461D-A8D7-31C397D363A5}" sibTransId="{25CED89D-0786-4DEB-A187-CE8682F2ACB5}"/>
    <dgm:cxn modelId="{7B313E61-AB78-4F54-9D5F-3D5DE76D5BBC}" srcId="{BEC3FA6C-38A9-42AF-B104-77A3EA99E68F}" destId="{9CAB5B47-C4CD-4386-868A-4D11B66BC691}" srcOrd="0" destOrd="0" parTransId="{74D8BB60-3BBB-4AFA-B1FA-BF4C83879108}" sibTransId="{77C6EEF6-818F-4363-8313-C343C83BE2C0}"/>
    <dgm:cxn modelId="{1B51F12F-C347-4AC8-A6C0-016B4DA48012}" type="presOf" srcId="{D8F9D3A1-17CF-4364-9561-CBE1058D3DC4}" destId="{552AE5E4-3189-4A84-9B24-8DB2B1D1FA96}" srcOrd="0" destOrd="0" presId="urn:microsoft.com/office/officeart/2005/8/layout/hierarchy3"/>
    <dgm:cxn modelId="{FE68B72E-5505-447D-AC90-E20338C9769B}" type="presOf" srcId="{F875AFAC-F645-47C4-BBB9-03EC5F593C1D}" destId="{E88DBF47-7886-4306-BE20-0DEC427562F7}" srcOrd="0" destOrd="0" presId="urn:microsoft.com/office/officeart/2005/8/layout/hierarchy3"/>
    <dgm:cxn modelId="{BC748825-83E4-4E10-9737-C1F9E9DABB41}" type="presOf" srcId="{BD604EB9-D89A-4925-8848-260D9F72B8CE}" destId="{D161702C-F938-4111-A958-3A32884B017F}" srcOrd="0" destOrd="0" presId="urn:microsoft.com/office/officeart/2005/8/layout/hierarchy3"/>
    <dgm:cxn modelId="{34EB7ACC-0785-407A-AA83-BA59AE2559D8}" srcId="{9CAB5B47-C4CD-4386-868A-4D11B66BC691}" destId="{AD6B6D09-FA0B-4B25-88BA-9C525C838EFA}" srcOrd="6" destOrd="0" parTransId="{187308FF-B400-42C1-907B-42CCE5821E2E}" sibTransId="{C652985D-FDCE-490D-B005-BD99D98BA0B2}"/>
    <dgm:cxn modelId="{4D19519F-D217-4315-A5F8-CB1EADF8D9B6}" type="presOf" srcId="{69F307A7-D536-4183-BEAF-5B1B098AD816}" destId="{687D9C5A-6EF0-41D0-BEAA-55C7BC78501B}" srcOrd="0" destOrd="0" presId="urn:microsoft.com/office/officeart/2005/8/layout/hierarchy3"/>
    <dgm:cxn modelId="{4FC5AA3B-E2E4-48CE-9B8E-4A9FCDEF4FB6}" type="presOf" srcId="{6E56D983-7687-4C82-B884-DC8D91B32B60}" destId="{ECB26013-4A64-41FE-8165-B456F243CD03}" srcOrd="0" destOrd="0" presId="urn:microsoft.com/office/officeart/2005/8/layout/hierarchy3"/>
    <dgm:cxn modelId="{49CF4CE3-00A6-49A6-B790-9748EBA369D7}" type="presOf" srcId="{DF42AC8F-377F-4F12-AC24-4BC7A3A8D3C1}" destId="{476356F9-E6FB-4155-8520-F038B04C3B3F}" srcOrd="0" destOrd="0" presId="urn:microsoft.com/office/officeart/2005/8/layout/hierarchy3"/>
    <dgm:cxn modelId="{6CC6D42C-D5D0-49F8-A7A5-11DCDC891698}" type="presOf" srcId="{0BB09058-E48E-4EEC-A6D4-16BF895AF86E}" destId="{B3764D0A-8535-416B-96F6-AF22ADF39B67}" srcOrd="0" destOrd="0" presId="urn:microsoft.com/office/officeart/2005/8/layout/hierarchy3"/>
    <dgm:cxn modelId="{4F1CB0CB-E457-4FA7-B068-268D2F351F1A}" srcId="{DF42AC8F-377F-4F12-AC24-4BC7A3A8D3C1}" destId="{1561625B-AC1A-4B44-9AE9-0D09263F4C17}" srcOrd="0" destOrd="0" parTransId="{C68A65A9-06EA-4BCE-8BFF-699B517CCBC8}" sibTransId="{33183DD1-9DD2-4951-8DD0-947BD9DF1C6A}"/>
    <dgm:cxn modelId="{E529C74E-2E31-4C4E-83C2-3D59EB616DAB}" type="presOf" srcId="{765826DE-5217-4301-88B0-CE63C8207390}" destId="{51951D1B-0CEA-47CC-A81D-38F14E15B297}" srcOrd="0" destOrd="0" presId="urn:microsoft.com/office/officeart/2005/8/layout/hierarchy3"/>
    <dgm:cxn modelId="{07866E5C-839F-4B13-AA45-F36F861E2447}" type="presOf" srcId="{418F4050-5903-4375-83DB-4B54A9B96F90}" destId="{10BBD6CC-6307-457D-963B-7BD025E4E7B7}" srcOrd="0" destOrd="0" presId="urn:microsoft.com/office/officeart/2005/8/layout/hierarchy3"/>
    <dgm:cxn modelId="{9585D14B-5700-41B8-A5F1-F89F116C603A}" srcId="{9CAB5B47-C4CD-4386-868A-4D11B66BC691}" destId="{0BB09058-E48E-4EEC-A6D4-16BF895AF86E}" srcOrd="3" destOrd="0" parTransId="{900045FF-771A-4DC9-9DD6-32B585385791}" sibTransId="{19693C1A-EBB5-4FF9-9F4C-826DB4F9780D}"/>
    <dgm:cxn modelId="{2A2C6543-CF61-4B55-ACC3-4150D4BCDD84}" type="presOf" srcId="{4A2F88C9-405A-411C-A7BB-D89D049AC2CC}" destId="{A3A18969-46FC-43D3-B182-C42BC44AE90D}" srcOrd="0" destOrd="0" presId="urn:microsoft.com/office/officeart/2005/8/layout/hierarchy3"/>
    <dgm:cxn modelId="{8DCB96EC-DA52-4AD9-88F2-38AD3F6D7229}" type="presOf" srcId="{F0C0C561-ABC5-4195-A2D8-35A8A399776A}" destId="{001F2749-0C08-4966-AC03-8E3BBC99E3D4}" srcOrd="0" destOrd="0" presId="urn:microsoft.com/office/officeart/2005/8/layout/hierarchy3"/>
    <dgm:cxn modelId="{7661D3B8-7116-423D-8930-45772E2D94AE}" type="presOf" srcId="{5D490A2D-144E-4B5B-B3B9-23A50794BAEB}" destId="{7BEC7495-D23B-47C9-80DA-56190408CE4B}" srcOrd="0" destOrd="0" presId="urn:microsoft.com/office/officeart/2005/8/layout/hierarchy3"/>
    <dgm:cxn modelId="{9FED6BAC-16FB-46FE-8332-2BAF52E1E3E6}" type="presOf" srcId="{BEC3FA6C-38A9-42AF-B104-77A3EA99E68F}" destId="{14FBDF6A-61EA-4561-8ACD-2A6BC4BD8ED1}" srcOrd="0" destOrd="0" presId="urn:microsoft.com/office/officeart/2005/8/layout/hierarchy3"/>
    <dgm:cxn modelId="{F26C4CFA-206B-4031-9FB0-D729872D2B99}" type="presOf" srcId="{1561625B-AC1A-4B44-9AE9-0D09263F4C17}" destId="{C2146B85-651F-4D3C-9089-58AFC33AD7BA}" srcOrd="0" destOrd="0" presId="urn:microsoft.com/office/officeart/2005/8/layout/hierarchy3"/>
    <dgm:cxn modelId="{903CBC72-8229-4A07-B032-97F44B0FCD0B}" srcId="{BEC3FA6C-38A9-42AF-B104-77A3EA99E68F}" destId="{DF42AC8F-377F-4F12-AC24-4BC7A3A8D3C1}" srcOrd="1" destOrd="0" parTransId="{7E29D87C-9D16-4C86-B548-71944962359A}" sibTransId="{38C59CD4-0A8F-4942-AFA8-EC80481B5B8B}"/>
    <dgm:cxn modelId="{88DBAC20-D642-44B2-BF56-7FE843BADB30}" type="presOf" srcId="{DF42AC8F-377F-4F12-AC24-4BC7A3A8D3C1}" destId="{4B925582-6CBB-43D0-9A71-0DD63C6AA86F}" srcOrd="1" destOrd="0" presId="urn:microsoft.com/office/officeart/2005/8/layout/hierarchy3"/>
    <dgm:cxn modelId="{B9403B97-FC9D-4ECA-B59A-315ADBC23A7C}" type="presOf" srcId="{C76F33F9-751E-4D06-A9CA-0AC6016CF4A5}" destId="{5CCC6C68-C224-4B8F-92B1-2B3E6AE016A8}" srcOrd="0" destOrd="0" presId="urn:microsoft.com/office/officeart/2005/8/layout/hierarchy3"/>
    <dgm:cxn modelId="{24FFF502-AE58-4E77-B55C-508740E4D376}" type="presOf" srcId="{9CAB5B47-C4CD-4386-868A-4D11B66BC691}" destId="{D5929377-77FA-404F-A56B-0511F870EB74}" srcOrd="0" destOrd="0" presId="urn:microsoft.com/office/officeart/2005/8/layout/hierarchy3"/>
    <dgm:cxn modelId="{6B851603-9BBA-49A4-9D7D-AF8461438F91}" srcId="{9CAB5B47-C4CD-4386-868A-4D11B66BC691}" destId="{4A2F88C9-405A-411C-A7BB-D89D049AC2CC}" srcOrd="0" destOrd="0" parTransId="{C131F884-D4FC-44C0-992D-D8ACE5D693F9}" sibTransId="{68160809-D4BA-4D99-94B3-CD2F65046736}"/>
    <dgm:cxn modelId="{55D45B02-8600-4A9E-83ED-A36E55F988F6}" type="presOf" srcId="{900045FF-771A-4DC9-9DD6-32B585385791}" destId="{50B565AF-5674-404C-B5C0-D96F6D918922}" srcOrd="0" destOrd="0" presId="urn:microsoft.com/office/officeart/2005/8/layout/hierarchy3"/>
    <dgm:cxn modelId="{591071DB-BE5A-489F-BE76-9A90A92AC767}" type="presOf" srcId="{7DAA0247-14A3-4E07-9176-D04327B74C4F}" destId="{3052D253-96AE-495A-BF49-37359609759A}" srcOrd="0" destOrd="0" presId="urn:microsoft.com/office/officeart/2005/8/layout/hierarchy3"/>
    <dgm:cxn modelId="{A29CE8BB-0A57-4116-ACE5-FA5821F0F7E1}" srcId="{DF42AC8F-377F-4F12-AC24-4BC7A3A8D3C1}" destId="{C76F33F9-751E-4D06-A9CA-0AC6016CF4A5}" srcOrd="1" destOrd="0" parTransId="{54B148A4-E843-41D0-B33A-64C235BF0C00}" sibTransId="{3EB15A5B-481D-4366-9E76-E34B73DD851D}"/>
    <dgm:cxn modelId="{11981126-F586-403C-AA8F-E8CD564EABD5}" type="presOf" srcId="{C68A65A9-06EA-4BCE-8BFF-699B517CCBC8}" destId="{3EEC5DA9-A742-4CA5-8646-37107277380D}" srcOrd="0" destOrd="0" presId="urn:microsoft.com/office/officeart/2005/8/layout/hierarchy3"/>
    <dgm:cxn modelId="{CCC5029C-54B4-495A-9EAE-2B9DAD0B13FC}" srcId="{9CAB5B47-C4CD-4386-868A-4D11B66BC691}" destId="{69F307A7-D536-4183-BEAF-5B1B098AD816}" srcOrd="5" destOrd="0" parTransId="{418F4050-5903-4375-83DB-4B54A9B96F90}" sibTransId="{0F3ECF32-9413-4AFF-84A2-432C0762920E}"/>
    <dgm:cxn modelId="{831FAEE2-D805-4539-B8ED-7BD873889A73}" type="presOf" srcId="{EEFB6838-B2F1-461D-A8D7-31C397D363A5}" destId="{5DDD6A31-B31B-464E-85FF-933021A0887E}" srcOrd="0" destOrd="0" presId="urn:microsoft.com/office/officeart/2005/8/layout/hierarchy3"/>
    <dgm:cxn modelId="{95539A9B-0E10-4E96-9D36-E52E6E6C30F0}" type="presOf" srcId="{187308FF-B400-42C1-907B-42CCE5821E2E}" destId="{F994F952-8377-4309-9B23-C199FE008EE1}" srcOrd="0" destOrd="0" presId="urn:microsoft.com/office/officeart/2005/8/layout/hierarchy3"/>
    <dgm:cxn modelId="{55D4F7ED-CD73-4DB9-B34B-6F99793E832A}" type="presOf" srcId="{9BE966E0-3728-48F3-8A35-17145F936E34}" destId="{CF205939-B569-4232-B05E-AA6347E7A785}" srcOrd="0" destOrd="0" presId="urn:microsoft.com/office/officeart/2005/8/layout/hierarchy3"/>
    <dgm:cxn modelId="{ABDC89A0-0215-4077-8C64-63BBAAE21BAC}" type="presOf" srcId="{54B148A4-E843-41D0-B33A-64C235BF0C00}" destId="{02BB46CC-BECF-4D55-B4A4-B94291F24F1E}" srcOrd="0" destOrd="0" presId="urn:microsoft.com/office/officeart/2005/8/layout/hierarchy3"/>
    <dgm:cxn modelId="{4A868FBF-4BF1-4CE0-858A-B9F0FEB5B224}" type="presOf" srcId="{C8F379E5-6159-4176-9C73-FAF98A743C65}" destId="{F3994CF0-1500-4776-AF56-52DCC7436016}" srcOrd="0" destOrd="0" presId="urn:microsoft.com/office/officeart/2005/8/layout/hierarchy3"/>
    <dgm:cxn modelId="{B45EE822-94E3-4C9E-AC00-207EAA7E56E8}" srcId="{DF42AC8F-377F-4F12-AC24-4BC7A3A8D3C1}" destId="{9BE966E0-3728-48F3-8A35-17145F936E34}" srcOrd="5" destOrd="0" parTransId="{EE18F0EB-41B6-479C-888D-5D7F9E2DF2DA}" sibTransId="{C8F76382-08C1-4286-B92D-BD68BCFA1ED7}"/>
    <dgm:cxn modelId="{3480B821-E860-429F-861A-AFCC4845A8ED}" srcId="{9CAB5B47-C4CD-4386-868A-4D11B66BC691}" destId="{F0C0C561-ABC5-4195-A2D8-35A8A399776A}" srcOrd="7" destOrd="0" parTransId="{5D490A2D-144E-4B5B-B3B9-23A50794BAEB}" sibTransId="{95974671-D777-4641-8AC0-B48724EB4071}"/>
    <dgm:cxn modelId="{D408DF96-9F13-47C8-9D13-F9D384DA8290}" srcId="{9CAB5B47-C4CD-4386-868A-4D11B66BC691}" destId="{8331B404-89F6-4170-87E9-26DDA77B25B8}" srcOrd="1" destOrd="0" parTransId="{7DAA0247-14A3-4E07-9176-D04327B74C4F}" sibTransId="{4A40CD3A-3B3E-4B22-85A5-DD4D39BFFDC0}"/>
    <dgm:cxn modelId="{37213CED-58B6-4E15-A157-8EE61DDF64FC}" type="presOf" srcId="{4E3E1B5F-E57C-4919-B665-77268AC16863}" destId="{C9E1DFBE-B008-4B3C-95CA-23C3316A2AA6}" srcOrd="0" destOrd="0" presId="urn:microsoft.com/office/officeart/2005/8/layout/hierarchy3"/>
    <dgm:cxn modelId="{7EACD805-FFD0-4118-BC4D-19E6335AF1B6}" srcId="{9CAB5B47-C4CD-4386-868A-4D11B66BC691}" destId="{6E56D983-7687-4C82-B884-DC8D91B32B60}" srcOrd="2" destOrd="0" parTransId="{A03F4A81-949A-40DE-B4BC-DBBE6AB6F7AE}" sibTransId="{8823C4D6-4B78-47CC-9FEA-37A4545C3E91}"/>
    <dgm:cxn modelId="{D27C530B-6D1B-47C8-836B-9742E18938A9}" type="presOf" srcId="{8331B404-89F6-4170-87E9-26DDA77B25B8}" destId="{71E28EA2-3F59-41E1-AD23-3042EF542065}" srcOrd="0" destOrd="0" presId="urn:microsoft.com/office/officeart/2005/8/layout/hierarchy3"/>
    <dgm:cxn modelId="{5DE77A1F-0951-4A4F-BCD9-F1AC1E9309E2}" type="presParOf" srcId="{14FBDF6A-61EA-4561-8ACD-2A6BC4BD8ED1}" destId="{AFD888FF-C562-4F28-B411-888A971C163D}" srcOrd="0" destOrd="0" presId="urn:microsoft.com/office/officeart/2005/8/layout/hierarchy3"/>
    <dgm:cxn modelId="{F5EDB9DE-BB29-4432-9885-1BB411EB6CB7}" type="presParOf" srcId="{AFD888FF-C562-4F28-B411-888A971C163D}" destId="{20B7EF9B-EA16-4174-A42F-FAB4BF7DDC1E}" srcOrd="0" destOrd="0" presId="urn:microsoft.com/office/officeart/2005/8/layout/hierarchy3"/>
    <dgm:cxn modelId="{C73A445F-9ACA-4031-B5F7-F350B4C78DA5}" type="presParOf" srcId="{20B7EF9B-EA16-4174-A42F-FAB4BF7DDC1E}" destId="{D5929377-77FA-404F-A56B-0511F870EB74}" srcOrd="0" destOrd="0" presId="urn:microsoft.com/office/officeart/2005/8/layout/hierarchy3"/>
    <dgm:cxn modelId="{9786B425-7821-458D-9243-D595793823C0}" type="presParOf" srcId="{20B7EF9B-EA16-4174-A42F-FAB4BF7DDC1E}" destId="{93446EB7-6512-4152-AA5B-AB25348361C8}" srcOrd="1" destOrd="0" presId="urn:microsoft.com/office/officeart/2005/8/layout/hierarchy3"/>
    <dgm:cxn modelId="{2C1BB46F-8080-4D6D-BA86-1E82AB0EB8E6}" type="presParOf" srcId="{AFD888FF-C562-4F28-B411-888A971C163D}" destId="{11CA6428-F462-4E4D-9CDB-40FAAF3DCEA9}" srcOrd="1" destOrd="0" presId="urn:microsoft.com/office/officeart/2005/8/layout/hierarchy3"/>
    <dgm:cxn modelId="{03B3D918-CC3C-4ACF-9D5D-494324FCA86C}" type="presParOf" srcId="{11CA6428-F462-4E4D-9CDB-40FAAF3DCEA9}" destId="{31C1DB04-823D-4D12-9D10-3AC36A8A3694}" srcOrd="0" destOrd="0" presId="urn:microsoft.com/office/officeart/2005/8/layout/hierarchy3"/>
    <dgm:cxn modelId="{031EF837-7C1C-46F6-AE6C-A495364E2E9A}" type="presParOf" srcId="{11CA6428-F462-4E4D-9CDB-40FAAF3DCEA9}" destId="{A3A18969-46FC-43D3-B182-C42BC44AE90D}" srcOrd="1" destOrd="0" presId="urn:microsoft.com/office/officeart/2005/8/layout/hierarchy3"/>
    <dgm:cxn modelId="{65E2D77E-5E44-48FE-A642-1979D85F4814}" type="presParOf" srcId="{11CA6428-F462-4E4D-9CDB-40FAAF3DCEA9}" destId="{3052D253-96AE-495A-BF49-37359609759A}" srcOrd="2" destOrd="0" presId="urn:microsoft.com/office/officeart/2005/8/layout/hierarchy3"/>
    <dgm:cxn modelId="{4C422A7F-926C-4144-8AFE-10D0158B45A8}" type="presParOf" srcId="{11CA6428-F462-4E4D-9CDB-40FAAF3DCEA9}" destId="{71E28EA2-3F59-41E1-AD23-3042EF542065}" srcOrd="3" destOrd="0" presId="urn:microsoft.com/office/officeart/2005/8/layout/hierarchy3"/>
    <dgm:cxn modelId="{A707DBFA-DB90-4B24-B1A5-A348A8802CD7}" type="presParOf" srcId="{11CA6428-F462-4E4D-9CDB-40FAAF3DCEA9}" destId="{B7986DEC-7FCD-4D62-98AB-1591BA583200}" srcOrd="4" destOrd="0" presId="urn:microsoft.com/office/officeart/2005/8/layout/hierarchy3"/>
    <dgm:cxn modelId="{2B2F3D17-74D5-4744-A097-03128385B2C2}" type="presParOf" srcId="{11CA6428-F462-4E4D-9CDB-40FAAF3DCEA9}" destId="{ECB26013-4A64-41FE-8165-B456F243CD03}" srcOrd="5" destOrd="0" presId="urn:microsoft.com/office/officeart/2005/8/layout/hierarchy3"/>
    <dgm:cxn modelId="{4B006C37-BCF5-47A8-96F8-A1558336CD15}" type="presParOf" srcId="{11CA6428-F462-4E4D-9CDB-40FAAF3DCEA9}" destId="{50B565AF-5674-404C-B5C0-D96F6D918922}" srcOrd="6" destOrd="0" presId="urn:microsoft.com/office/officeart/2005/8/layout/hierarchy3"/>
    <dgm:cxn modelId="{7854BAC2-415B-4649-802C-7A26D19C41AE}" type="presParOf" srcId="{11CA6428-F462-4E4D-9CDB-40FAAF3DCEA9}" destId="{B3764D0A-8535-416B-96F6-AF22ADF39B67}" srcOrd="7" destOrd="0" presId="urn:microsoft.com/office/officeart/2005/8/layout/hierarchy3"/>
    <dgm:cxn modelId="{DE084E04-3C60-4306-93F1-2AA817F39BF3}" type="presParOf" srcId="{11CA6428-F462-4E4D-9CDB-40FAAF3DCEA9}" destId="{F3994CF0-1500-4776-AF56-52DCC7436016}" srcOrd="8" destOrd="0" presId="urn:microsoft.com/office/officeart/2005/8/layout/hierarchy3"/>
    <dgm:cxn modelId="{612B954B-DAEE-4F4C-9B5F-7D1D9621DE04}" type="presParOf" srcId="{11CA6428-F462-4E4D-9CDB-40FAAF3DCEA9}" destId="{E88DBF47-7886-4306-BE20-0DEC427562F7}" srcOrd="9" destOrd="0" presId="urn:microsoft.com/office/officeart/2005/8/layout/hierarchy3"/>
    <dgm:cxn modelId="{D7532E4B-29E6-407B-A61D-43CCBD624BB8}" type="presParOf" srcId="{11CA6428-F462-4E4D-9CDB-40FAAF3DCEA9}" destId="{10BBD6CC-6307-457D-963B-7BD025E4E7B7}" srcOrd="10" destOrd="0" presId="urn:microsoft.com/office/officeart/2005/8/layout/hierarchy3"/>
    <dgm:cxn modelId="{9DB28CC8-9E45-4094-94E4-899CDFC246B5}" type="presParOf" srcId="{11CA6428-F462-4E4D-9CDB-40FAAF3DCEA9}" destId="{687D9C5A-6EF0-41D0-BEAA-55C7BC78501B}" srcOrd="11" destOrd="0" presId="urn:microsoft.com/office/officeart/2005/8/layout/hierarchy3"/>
    <dgm:cxn modelId="{6D756FFE-83B9-4E7A-A42C-D8626F3521D2}" type="presParOf" srcId="{11CA6428-F462-4E4D-9CDB-40FAAF3DCEA9}" destId="{F994F952-8377-4309-9B23-C199FE008EE1}" srcOrd="12" destOrd="0" presId="urn:microsoft.com/office/officeart/2005/8/layout/hierarchy3"/>
    <dgm:cxn modelId="{9C1B5F13-D1BD-4874-B3A1-9C498177433B}" type="presParOf" srcId="{11CA6428-F462-4E4D-9CDB-40FAAF3DCEA9}" destId="{044E4B0A-12FA-4982-98BC-A5D1C66D7890}" srcOrd="13" destOrd="0" presId="urn:microsoft.com/office/officeart/2005/8/layout/hierarchy3"/>
    <dgm:cxn modelId="{3D910974-B2C7-4DF0-8B0E-7F69E41237D2}" type="presParOf" srcId="{11CA6428-F462-4E4D-9CDB-40FAAF3DCEA9}" destId="{7BEC7495-D23B-47C9-80DA-56190408CE4B}" srcOrd="14" destOrd="0" presId="urn:microsoft.com/office/officeart/2005/8/layout/hierarchy3"/>
    <dgm:cxn modelId="{EE61C34E-FF7E-4E36-8EE7-D6AFFF0CCFAE}" type="presParOf" srcId="{11CA6428-F462-4E4D-9CDB-40FAAF3DCEA9}" destId="{001F2749-0C08-4966-AC03-8E3BBC99E3D4}" srcOrd="15" destOrd="0" presId="urn:microsoft.com/office/officeart/2005/8/layout/hierarchy3"/>
    <dgm:cxn modelId="{0EC8FEB9-0303-4848-9431-6501DC5E8FE4}" type="presParOf" srcId="{14FBDF6A-61EA-4561-8ACD-2A6BC4BD8ED1}" destId="{96415990-378C-4A6B-8134-A18E8AE76FBF}" srcOrd="1" destOrd="0" presId="urn:microsoft.com/office/officeart/2005/8/layout/hierarchy3"/>
    <dgm:cxn modelId="{3F2790A2-2A67-4D7B-A7C2-317DF598F4C3}" type="presParOf" srcId="{96415990-378C-4A6B-8134-A18E8AE76FBF}" destId="{CA752FC8-75CD-4802-836B-8FE3DA2F361D}" srcOrd="0" destOrd="0" presId="urn:microsoft.com/office/officeart/2005/8/layout/hierarchy3"/>
    <dgm:cxn modelId="{0C7CA5A2-60F3-4D36-BABC-C00220DF8A23}" type="presParOf" srcId="{CA752FC8-75CD-4802-836B-8FE3DA2F361D}" destId="{476356F9-E6FB-4155-8520-F038B04C3B3F}" srcOrd="0" destOrd="0" presId="urn:microsoft.com/office/officeart/2005/8/layout/hierarchy3"/>
    <dgm:cxn modelId="{75D31A51-AD0D-4DBB-AF45-B6A7C4D76A51}" type="presParOf" srcId="{CA752FC8-75CD-4802-836B-8FE3DA2F361D}" destId="{4B925582-6CBB-43D0-9A71-0DD63C6AA86F}" srcOrd="1" destOrd="0" presId="urn:microsoft.com/office/officeart/2005/8/layout/hierarchy3"/>
    <dgm:cxn modelId="{3CAAFDEE-F93C-4DAF-9BA4-83788033078D}" type="presParOf" srcId="{96415990-378C-4A6B-8134-A18E8AE76FBF}" destId="{0C9B1DD2-E38D-4752-A16F-629F1E845E79}" srcOrd="1" destOrd="0" presId="urn:microsoft.com/office/officeart/2005/8/layout/hierarchy3"/>
    <dgm:cxn modelId="{57074AEC-A92A-487E-8E69-7D32764E6FB2}" type="presParOf" srcId="{0C9B1DD2-E38D-4752-A16F-629F1E845E79}" destId="{3EEC5DA9-A742-4CA5-8646-37107277380D}" srcOrd="0" destOrd="0" presId="urn:microsoft.com/office/officeart/2005/8/layout/hierarchy3"/>
    <dgm:cxn modelId="{7FA36937-22E1-4033-B338-9D23C62BC3DA}" type="presParOf" srcId="{0C9B1DD2-E38D-4752-A16F-629F1E845E79}" destId="{C2146B85-651F-4D3C-9089-58AFC33AD7BA}" srcOrd="1" destOrd="0" presId="urn:microsoft.com/office/officeart/2005/8/layout/hierarchy3"/>
    <dgm:cxn modelId="{2D36A878-E8E2-4DCF-BE4F-FA175F8F5A8B}" type="presParOf" srcId="{0C9B1DD2-E38D-4752-A16F-629F1E845E79}" destId="{02BB46CC-BECF-4D55-B4A4-B94291F24F1E}" srcOrd="2" destOrd="0" presId="urn:microsoft.com/office/officeart/2005/8/layout/hierarchy3"/>
    <dgm:cxn modelId="{D664D309-23FC-4DBF-8BFB-5C269D9168FE}" type="presParOf" srcId="{0C9B1DD2-E38D-4752-A16F-629F1E845E79}" destId="{5CCC6C68-C224-4B8F-92B1-2B3E6AE016A8}" srcOrd="3" destOrd="0" presId="urn:microsoft.com/office/officeart/2005/8/layout/hierarchy3"/>
    <dgm:cxn modelId="{1457C623-54E8-48EA-B03E-43301A97101D}" type="presParOf" srcId="{0C9B1DD2-E38D-4752-A16F-629F1E845E79}" destId="{0799879E-252C-4032-83C5-81C3A20B3398}" srcOrd="4" destOrd="0" presId="urn:microsoft.com/office/officeart/2005/8/layout/hierarchy3"/>
    <dgm:cxn modelId="{126CB470-F584-48A9-8FF5-B50B0FB77A3A}" type="presParOf" srcId="{0C9B1DD2-E38D-4752-A16F-629F1E845E79}" destId="{51951D1B-0CEA-47CC-A81D-38F14E15B297}" srcOrd="5" destOrd="0" presId="urn:microsoft.com/office/officeart/2005/8/layout/hierarchy3"/>
    <dgm:cxn modelId="{388AB93E-863B-4E33-AB49-8FA07978FA45}" type="presParOf" srcId="{0C9B1DD2-E38D-4752-A16F-629F1E845E79}" destId="{5DDD6A31-B31B-464E-85FF-933021A0887E}" srcOrd="6" destOrd="0" presId="urn:microsoft.com/office/officeart/2005/8/layout/hierarchy3"/>
    <dgm:cxn modelId="{9394C546-97BB-40F3-842E-3303BA8BE10D}" type="presParOf" srcId="{0C9B1DD2-E38D-4752-A16F-629F1E845E79}" destId="{552AE5E4-3189-4A84-9B24-8DB2B1D1FA96}" srcOrd="7" destOrd="0" presId="urn:microsoft.com/office/officeart/2005/8/layout/hierarchy3"/>
    <dgm:cxn modelId="{6EB32D37-2A45-4D6C-B2D3-27D177F37032}" type="presParOf" srcId="{0C9B1DD2-E38D-4752-A16F-629F1E845E79}" destId="{C9E1DFBE-B008-4B3C-95CA-23C3316A2AA6}" srcOrd="8" destOrd="0" presId="urn:microsoft.com/office/officeart/2005/8/layout/hierarchy3"/>
    <dgm:cxn modelId="{62F962F0-E206-465E-93D2-1842C879BA71}" type="presParOf" srcId="{0C9B1DD2-E38D-4752-A16F-629F1E845E79}" destId="{D161702C-F938-4111-A958-3A32884B017F}" srcOrd="9" destOrd="0" presId="urn:microsoft.com/office/officeart/2005/8/layout/hierarchy3"/>
    <dgm:cxn modelId="{36316CEE-F981-4582-B787-92E91F09C116}" type="presParOf" srcId="{0C9B1DD2-E38D-4752-A16F-629F1E845E79}" destId="{543C87A4-C169-4A34-874F-41BBBBE8ECD9}" srcOrd="10" destOrd="0" presId="urn:microsoft.com/office/officeart/2005/8/layout/hierarchy3"/>
    <dgm:cxn modelId="{DD1F5CCA-84D9-4AB4-A391-E4BBEE334B2A}" type="presParOf" srcId="{0C9B1DD2-E38D-4752-A16F-629F1E845E79}" destId="{CF205939-B569-4232-B05E-AA6347E7A785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2470CC-566F-46CE-BAF6-77226E1D9952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79BCD90C-0975-4359-9290-B1ED4EA63C7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Расходы на организацию деятельности ОМСУ – 3370,8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70E493C-04BA-411E-9731-977FBA8EDA1A}" type="parTrans" cxnId="{C4FCE8E0-2F07-4837-8C25-9BB428289DB8}">
      <dgm:prSet/>
      <dgm:spPr/>
      <dgm:t>
        <a:bodyPr/>
        <a:lstStyle/>
        <a:p>
          <a:endParaRPr lang="ru-RU"/>
        </a:p>
      </dgm:t>
    </dgm:pt>
    <dgm:pt modelId="{953DE335-3EE4-42B2-8BEB-1034BA8251C4}" type="sibTrans" cxnId="{C4FCE8E0-2F07-4837-8C25-9BB428289DB8}">
      <dgm:prSet/>
      <dgm:spPr/>
      <dgm:t>
        <a:bodyPr/>
        <a:lstStyle/>
        <a:p>
          <a:endParaRPr lang="ru-RU"/>
        </a:p>
      </dgm:t>
    </dgm:pt>
    <dgm:pt modelId="{F7076835-5BCB-4D3D-A663-1621930F5913}">
      <dgm:prSet phldrT="[Текст]" custT="1"/>
      <dgm:spPr/>
      <dgm:t>
        <a:bodyPr/>
        <a:lstStyle/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CE931F3-F1CD-4029-B8B3-7F3672A722F9}" type="parTrans" cxnId="{EB343A8C-63E7-42EF-80B8-EA5973DD87DF}">
      <dgm:prSet/>
      <dgm:spPr/>
      <dgm:t>
        <a:bodyPr/>
        <a:lstStyle/>
        <a:p>
          <a:endParaRPr lang="ru-RU"/>
        </a:p>
      </dgm:t>
    </dgm:pt>
    <dgm:pt modelId="{8DA9937B-B4A5-4E55-9C37-32630EEC6CC7}" type="sibTrans" cxnId="{EB343A8C-63E7-42EF-80B8-EA5973DD87DF}">
      <dgm:prSet/>
      <dgm:spPr/>
      <dgm:t>
        <a:bodyPr/>
        <a:lstStyle/>
        <a:p>
          <a:endParaRPr lang="ru-RU"/>
        </a:p>
      </dgm:t>
    </dgm:pt>
    <dgm:pt modelId="{E590209E-CE2F-4A73-AEE7-772901288D2E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Благоустройство – 1039,3тыс.руб.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2DBD663E-D948-4F56-A2B7-248C40923208}" type="parTrans" cxnId="{70459DCE-DB79-4E46-A6F6-6A419FADD627}">
      <dgm:prSet/>
      <dgm:spPr/>
      <dgm:t>
        <a:bodyPr/>
        <a:lstStyle/>
        <a:p>
          <a:endParaRPr lang="ru-RU"/>
        </a:p>
      </dgm:t>
    </dgm:pt>
    <dgm:pt modelId="{85FBB486-0033-4D53-A66E-AE76BDD96DFA}" type="sibTrans" cxnId="{70459DCE-DB79-4E46-A6F6-6A419FADD627}">
      <dgm:prSet/>
      <dgm:spPr/>
      <dgm:t>
        <a:bodyPr/>
        <a:lstStyle/>
        <a:p>
          <a:endParaRPr lang="ru-RU"/>
        </a:p>
      </dgm:t>
    </dgm:pt>
    <dgm:pt modelId="{614A236B-18BF-4ACF-A051-7320DB10F06F}">
      <dgm:prSet phldrT="[Текст]" phldr="1"/>
      <dgm:spPr/>
      <dgm:t>
        <a:bodyPr/>
        <a:lstStyle/>
        <a:p>
          <a:endParaRPr lang="ru-RU" dirty="0"/>
        </a:p>
      </dgm:t>
    </dgm:pt>
    <dgm:pt modelId="{0C164E39-0BD3-4E4C-949E-649CF9B9DCA5}" type="parTrans" cxnId="{030CB42F-FD60-434C-8BD5-E53F1CBB262B}">
      <dgm:prSet/>
      <dgm:spPr/>
      <dgm:t>
        <a:bodyPr/>
        <a:lstStyle/>
        <a:p>
          <a:endParaRPr lang="ru-RU"/>
        </a:p>
      </dgm:t>
    </dgm:pt>
    <dgm:pt modelId="{AB5DF6EA-8255-49BD-B7E5-AFAF868EF13B}" type="sibTrans" cxnId="{030CB42F-FD60-434C-8BD5-E53F1CBB262B}">
      <dgm:prSet/>
      <dgm:spPr/>
      <dgm:t>
        <a:bodyPr/>
        <a:lstStyle/>
        <a:p>
          <a:endParaRPr lang="ru-RU"/>
        </a:p>
      </dgm:t>
    </dgm:pt>
    <dgm:pt modelId="{19B90ACB-1D14-4502-9ABA-1E5A4C0F2453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Дорожный фонд -1030,7 тыс.руб.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0048EFA-05E9-4D95-AABA-D87CC86E1382}" type="parTrans" cxnId="{6F7C9A7A-1B62-4DD3-B2BC-0B51A96175C2}">
      <dgm:prSet/>
      <dgm:spPr/>
      <dgm:t>
        <a:bodyPr/>
        <a:lstStyle/>
        <a:p>
          <a:endParaRPr lang="ru-RU"/>
        </a:p>
      </dgm:t>
    </dgm:pt>
    <dgm:pt modelId="{97ED2B9B-0D01-42CE-89F3-74DE9444BADE}" type="sibTrans" cxnId="{6F7C9A7A-1B62-4DD3-B2BC-0B51A96175C2}">
      <dgm:prSet/>
      <dgm:spPr/>
      <dgm:t>
        <a:bodyPr/>
        <a:lstStyle/>
        <a:p>
          <a:endParaRPr lang="ru-RU"/>
        </a:p>
      </dgm:t>
    </dgm:pt>
    <dgm:pt modelId="{04A98647-A405-42C9-87AE-C8E9F884998E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Расходы на культуру-1604,7 тыс.руб.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3509A73-5E76-4C75-A51E-0AB949B41595}" type="parTrans" cxnId="{5FECD17B-1BDE-436C-83CC-91A4BA598477}">
      <dgm:prSet/>
      <dgm:spPr/>
      <dgm:t>
        <a:bodyPr/>
        <a:lstStyle/>
        <a:p>
          <a:endParaRPr lang="ru-RU"/>
        </a:p>
      </dgm:t>
    </dgm:pt>
    <dgm:pt modelId="{53BA5338-79ED-443C-BD52-DA9949E90170}" type="sibTrans" cxnId="{5FECD17B-1BDE-436C-83CC-91A4BA598477}">
      <dgm:prSet/>
      <dgm:spPr/>
      <dgm:t>
        <a:bodyPr/>
        <a:lstStyle/>
        <a:p>
          <a:endParaRPr lang="ru-RU"/>
        </a:p>
      </dgm:t>
    </dgm:pt>
    <dgm:pt modelId="{87EF58D3-06A7-4B2C-8AFD-A819E9FE3DF4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Молодежная политика – 6,0 тыс.руб.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9EC0057-353B-4054-92E1-DB9B0E1D71C8}" type="parTrans" cxnId="{6F3B7F1E-D7C1-43EA-BEB4-823D3C4D0982}">
      <dgm:prSet/>
      <dgm:spPr/>
      <dgm:t>
        <a:bodyPr/>
        <a:lstStyle/>
        <a:p>
          <a:endParaRPr lang="ru-RU"/>
        </a:p>
      </dgm:t>
    </dgm:pt>
    <dgm:pt modelId="{441F2B59-46FC-4EA5-800E-964897CCA886}" type="sibTrans" cxnId="{6F3B7F1E-D7C1-43EA-BEB4-823D3C4D0982}">
      <dgm:prSet/>
      <dgm:spPr/>
      <dgm:t>
        <a:bodyPr/>
        <a:lstStyle/>
        <a:p>
          <a:endParaRPr lang="ru-RU"/>
        </a:p>
      </dgm:t>
    </dgm:pt>
    <dgm:pt modelId="{AE7702EC-B442-47FF-A140-BD72D5A750E7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Пенсионное обеспечение – 160,8 тыс.руб</a:t>
          </a:r>
          <a:r>
            <a:rPr lang="ru-RU" sz="1600" dirty="0" smtClean="0"/>
            <a:t>.</a:t>
          </a:r>
          <a:endParaRPr lang="ru-RU" sz="1600" dirty="0"/>
        </a:p>
      </dgm:t>
    </dgm:pt>
    <dgm:pt modelId="{7510FEA2-FA2F-4735-91AD-3312E58AA0AD}" type="parTrans" cxnId="{302BC04C-C8E1-47C4-BC21-C74F8750D3F1}">
      <dgm:prSet/>
      <dgm:spPr/>
      <dgm:t>
        <a:bodyPr/>
        <a:lstStyle/>
        <a:p>
          <a:endParaRPr lang="ru-RU"/>
        </a:p>
      </dgm:t>
    </dgm:pt>
    <dgm:pt modelId="{51D82B06-956C-4E46-8CBC-A296EC6CA0A4}" type="sibTrans" cxnId="{302BC04C-C8E1-47C4-BC21-C74F8750D3F1}">
      <dgm:prSet/>
      <dgm:spPr/>
      <dgm:t>
        <a:bodyPr/>
        <a:lstStyle/>
        <a:p>
          <a:endParaRPr lang="ru-RU"/>
        </a:p>
      </dgm:t>
    </dgm:pt>
    <dgm:pt modelId="{4803FB52-3BDD-4AD5-B40C-9BE48B10F7A6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Ведение воинского учёта-83,7 тыс.руб.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840FF3D-5024-4B9C-B2FC-A882752FACCA}" type="parTrans" cxnId="{C37866B2-ECCA-4F42-B11F-204644B174CE}">
      <dgm:prSet/>
      <dgm:spPr/>
      <dgm:t>
        <a:bodyPr/>
        <a:lstStyle/>
        <a:p>
          <a:endParaRPr lang="ru-RU"/>
        </a:p>
      </dgm:t>
    </dgm:pt>
    <dgm:pt modelId="{3D9C807A-4EC1-4813-B716-D43ADF61FE4F}" type="sibTrans" cxnId="{C37866B2-ECCA-4F42-B11F-204644B174CE}">
      <dgm:prSet/>
      <dgm:spPr/>
      <dgm:t>
        <a:bodyPr/>
        <a:lstStyle/>
        <a:p>
          <a:endParaRPr lang="ru-RU"/>
        </a:p>
      </dgm:t>
    </dgm:pt>
    <dgm:pt modelId="{EFF1585F-3AD7-430B-B115-0BEAB6CC8CF2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Пожарная безопасность- 21,4 тыс.руб.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C971D79-9AAD-45CD-BAE2-B2787159BD80}" type="parTrans" cxnId="{1A78237C-28FF-4FA9-9CC9-34BD798D38C3}">
      <dgm:prSet/>
      <dgm:spPr/>
      <dgm:t>
        <a:bodyPr/>
        <a:lstStyle/>
        <a:p>
          <a:endParaRPr lang="ru-RU"/>
        </a:p>
      </dgm:t>
    </dgm:pt>
    <dgm:pt modelId="{62D1ACD3-FDB9-4EB2-A46C-760F6E50B736}" type="sibTrans" cxnId="{1A78237C-28FF-4FA9-9CC9-34BD798D38C3}">
      <dgm:prSet/>
      <dgm:spPr/>
      <dgm:t>
        <a:bodyPr/>
        <a:lstStyle/>
        <a:p>
          <a:endParaRPr lang="ru-RU"/>
        </a:p>
      </dgm:t>
    </dgm:pt>
    <dgm:pt modelId="{9CE1BE2C-3317-49CC-BF8F-7C218379C7FA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На межевание земель-592,4 тыс.руб.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4222121-199E-4D48-B244-E15BBAD53731}" type="parTrans" cxnId="{0B223EEE-F4E2-469E-AC11-A8FE3CF5CFE4}">
      <dgm:prSet/>
      <dgm:spPr/>
      <dgm:t>
        <a:bodyPr/>
        <a:lstStyle/>
        <a:p>
          <a:endParaRPr lang="ru-RU"/>
        </a:p>
      </dgm:t>
    </dgm:pt>
    <dgm:pt modelId="{4D8AE35F-2375-41EE-B942-372EA55A77F2}" type="sibTrans" cxnId="{0B223EEE-F4E2-469E-AC11-A8FE3CF5CFE4}">
      <dgm:prSet/>
      <dgm:spPr/>
      <dgm:t>
        <a:bodyPr/>
        <a:lstStyle/>
        <a:p>
          <a:endParaRPr lang="ru-RU"/>
        </a:p>
      </dgm:t>
    </dgm:pt>
    <dgm:pt modelId="{7A4BB0F3-22B8-4033-BFD4-2130CFABCD64}" type="pres">
      <dgm:prSet presAssocID="{862470CC-566F-46CE-BAF6-77226E1D99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21C697-7BD7-4D30-844E-BD75F4F4D0AD}" type="pres">
      <dgm:prSet presAssocID="{79BCD90C-0975-4359-9290-B1ED4EA63C71}" presName="parentText" presStyleLbl="node1" presStyleIdx="0" presStyleCnt="9" custScaleY="99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15B0A-7BDF-44A3-A690-42C08E8B8AEF}" type="pres">
      <dgm:prSet presAssocID="{79BCD90C-0975-4359-9290-B1ED4EA63C7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1A483-5A17-4BB3-918E-D8D11E934588}" type="pres">
      <dgm:prSet presAssocID="{E590209E-CE2F-4A73-AEE7-772901288D2E}" presName="parentText" presStyleLbl="node1" presStyleIdx="1" presStyleCnt="9" custLinFactNeighborX="376" custLinFactNeighborY="-51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84772-BB66-4A35-8669-4C537CF3035F}" type="pres">
      <dgm:prSet presAssocID="{E590209E-CE2F-4A73-AEE7-772901288D2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36E06-93D7-4E7C-B014-77FD5CF662F6}" type="pres">
      <dgm:prSet presAssocID="{19B90ACB-1D14-4502-9ABA-1E5A4C0F2453}" presName="parentText" presStyleLbl="node1" presStyleIdx="2" presStyleCnt="9" custLinFactY="-78879" custLinFactNeighborX="3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A85F4-E707-4125-BB21-02AE47FDD447}" type="pres">
      <dgm:prSet presAssocID="{97ED2B9B-0D01-42CE-89F3-74DE9444BADE}" presName="spacer" presStyleCnt="0"/>
      <dgm:spPr/>
    </dgm:pt>
    <dgm:pt modelId="{9FA286EC-DD1D-4356-8E79-AF7CD896F1FE}" type="pres">
      <dgm:prSet presAssocID="{04A98647-A405-42C9-87AE-C8E9F884998E}" presName="parentText" presStyleLbl="node1" presStyleIdx="3" presStyleCnt="9" custLinFactY="-54388" custLinFactNeighborX="3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13592-5AC6-4997-9C83-C53C2AFF89A0}" type="pres">
      <dgm:prSet presAssocID="{53BA5338-79ED-443C-BD52-DA9949E90170}" presName="spacer" presStyleCnt="0"/>
      <dgm:spPr/>
    </dgm:pt>
    <dgm:pt modelId="{B9DF5ADA-674A-44B6-8ED8-8E7B32126EFA}" type="pres">
      <dgm:prSet presAssocID="{87EF58D3-06A7-4B2C-8AFD-A819E9FE3DF4}" presName="parentText" presStyleLbl="node1" presStyleIdx="4" presStyleCnt="9" custLinFactY="-29897" custLinFactNeighborX="3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A2898-8953-4BE7-B01B-0290C395CC63}" type="pres">
      <dgm:prSet presAssocID="{441F2B59-46FC-4EA5-800E-964897CCA886}" presName="spacer" presStyleCnt="0"/>
      <dgm:spPr/>
    </dgm:pt>
    <dgm:pt modelId="{ABF6B7C0-7EBC-499A-8640-A95812E6CFE6}" type="pres">
      <dgm:prSet presAssocID="{AE7702EC-B442-47FF-A140-BD72D5A750E7}" presName="parentText" presStyleLbl="node1" presStyleIdx="5" presStyleCnt="9" custLinFactY="-22891" custLinFactNeighborX="3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E1E26-E4CB-4E3B-99A9-6183E119BF12}" type="pres">
      <dgm:prSet presAssocID="{51D82B06-956C-4E46-8CBC-A296EC6CA0A4}" presName="spacer" presStyleCnt="0"/>
      <dgm:spPr/>
    </dgm:pt>
    <dgm:pt modelId="{E5F19F03-9C69-41C9-A3DC-3D259AC71E29}" type="pres">
      <dgm:prSet presAssocID="{4803FB52-3BDD-4AD5-B40C-9BE48B10F7A6}" presName="parentText" presStyleLbl="node1" presStyleIdx="6" presStyleCnt="9" custLinFactY="-8054" custLinFactNeighborX="3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EF78E-F335-4FE2-8048-5EFC76D4DD8A}" type="pres">
      <dgm:prSet presAssocID="{3D9C807A-4EC1-4813-B716-D43ADF61FE4F}" presName="spacer" presStyleCnt="0"/>
      <dgm:spPr/>
    </dgm:pt>
    <dgm:pt modelId="{2F907F58-1532-4621-988E-2297C0B4E8BA}" type="pres">
      <dgm:prSet presAssocID="{EFF1585F-3AD7-430B-B115-0BEAB6CC8CF2}" presName="parentText" presStyleLbl="node1" presStyleIdx="7" presStyleCnt="9" custLinFactNeighborX="376" custLinFactNeighborY="-34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84E2F-9993-44A9-BAE8-443D36AEC46B}" type="pres">
      <dgm:prSet presAssocID="{62D1ACD3-FDB9-4EB2-A46C-760F6E50B736}" presName="spacer" presStyleCnt="0"/>
      <dgm:spPr/>
    </dgm:pt>
    <dgm:pt modelId="{7FBCE467-00C7-4A45-A686-691ACE93EA20}" type="pres">
      <dgm:prSet presAssocID="{9CE1BE2C-3317-49CC-BF8F-7C218379C7FA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FA8B8A-BE6F-4B3A-B314-E3181ABF17FD}" type="presOf" srcId="{F7076835-5BCB-4D3D-A663-1621930F5913}" destId="{75C15B0A-7BDF-44A3-A690-42C08E8B8AEF}" srcOrd="0" destOrd="0" presId="urn:microsoft.com/office/officeart/2005/8/layout/vList2"/>
    <dgm:cxn modelId="{C37866B2-ECCA-4F42-B11F-204644B174CE}" srcId="{862470CC-566F-46CE-BAF6-77226E1D9952}" destId="{4803FB52-3BDD-4AD5-B40C-9BE48B10F7A6}" srcOrd="6" destOrd="0" parTransId="{1840FF3D-5024-4B9C-B2FC-A882752FACCA}" sibTransId="{3D9C807A-4EC1-4813-B716-D43ADF61FE4F}"/>
    <dgm:cxn modelId="{EB343A8C-63E7-42EF-80B8-EA5973DD87DF}" srcId="{79BCD90C-0975-4359-9290-B1ED4EA63C71}" destId="{F7076835-5BCB-4D3D-A663-1621930F5913}" srcOrd="0" destOrd="0" parTransId="{4CE931F3-F1CD-4029-B8B3-7F3672A722F9}" sibTransId="{8DA9937B-B4A5-4E55-9C37-32630EEC6CC7}"/>
    <dgm:cxn modelId="{0B223EEE-F4E2-469E-AC11-A8FE3CF5CFE4}" srcId="{862470CC-566F-46CE-BAF6-77226E1D9952}" destId="{9CE1BE2C-3317-49CC-BF8F-7C218379C7FA}" srcOrd="8" destOrd="0" parTransId="{04222121-199E-4D48-B244-E15BBAD53731}" sibTransId="{4D8AE35F-2375-41EE-B942-372EA55A77F2}"/>
    <dgm:cxn modelId="{3ACC972F-F8B7-483F-B3AB-AB6ABCF44AC6}" type="presOf" srcId="{AE7702EC-B442-47FF-A140-BD72D5A750E7}" destId="{ABF6B7C0-7EBC-499A-8640-A95812E6CFE6}" srcOrd="0" destOrd="0" presId="urn:microsoft.com/office/officeart/2005/8/layout/vList2"/>
    <dgm:cxn modelId="{C4FCE8E0-2F07-4837-8C25-9BB428289DB8}" srcId="{862470CC-566F-46CE-BAF6-77226E1D9952}" destId="{79BCD90C-0975-4359-9290-B1ED4EA63C71}" srcOrd="0" destOrd="0" parTransId="{870E493C-04BA-411E-9731-977FBA8EDA1A}" sibTransId="{953DE335-3EE4-42B2-8BEB-1034BA8251C4}"/>
    <dgm:cxn modelId="{BD2B27A7-8F2E-4C15-9FDA-F2CE92173D54}" type="presOf" srcId="{614A236B-18BF-4ACF-A051-7320DB10F06F}" destId="{D6784772-BB66-4A35-8669-4C537CF3035F}" srcOrd="0" destOrd="0" presId="urn:microsoft.com/office/officeart/2005/8/layout/vList2"/>
    <dgm:cxn modelId="{DF10EEAA-CC45-4A2E-833C-15F06F839DF0}" type="presOf" srcId="{04A98647-A405-42C9-87AE-C8E9F884998E}" destId="{9FA286EC-DD1D-4356-8E79-AF7CD896F1FE}" srcOrd="0" destOrd="0" presId="urn:microsoft.com/office/officeart/2005/8/layout/vList2"/>
    <dgm:cxn modelId="{6F7C9A7A-1B62-4DD3-B2BC-0B51A96175C2}" srcId="{862470CC-566F-46CE-BAF6-77226E1D9952}" destId="{19B90ACB-1D14-4502-9ABA-1E5A4C0F2453}" srcOrd="2" destOrd="0" parTransId="{30048EFA-05E9-4D95-AABA-D87CC86E1382}" sibTransId="{97ED2B9B-0D01-42CE-89F3-74DE9444BADE}"/>
    <dgm:cxn modelId="{302BC04C-C8E1-47C4-BC21-C74F8750D3F1}" srcId="{862470CC-566F-46CE-BAF6-77226E1D9952}" destId="{AE7702EC-B442-47FF-A140-BD72D5A750E7}" srcOrd="5" destOrd="0" parTransId="{7510FEA2-FA2F-4735-91AD-3312E58AA0AD}" sibTransId="{51D82B06-956C-4E46-8CBC-A296EC6CA0A4}"/>
    <dgm:cxn modelId="{70459DCE-DB79-4E46-A6F6-6A419FADD627}" srcId="{862470CC-566F-46CE-BAF6-77226E1D9952}" destId="{E590209E-CE2F-4A73-AEE7-772901288D2E}" srcOrd="1" destOrd="0" parTransId="{2DBD663E-D948-4F56-A2B7-248C40923208}" sibTransId="{85FBB486-0033-4D53-A66E-AE76BDD96DFA}"/>
    <dgm:cxn modelId="{99EE7E11-073D-438E-A9AA-C3E8D7DE2196}" type="presOf" srcId="{EFF1585F-3AD7-430B-B115-0BEAB6CC8CF2}" destId="{2F907F58-1532-4621-988E-2297C0B4E8BA}" srcOrd="0" destOrd="0" presId="urn:microsoft.com/office/officeart/2005/8/layout/vList2"/>
    <dgm:cxn modelId="{1A78237C-28FF-4FA9-9CC9-34BD798D38C3}" srcId="{862470CC-566F-46CE-BAF6-77226E1D9952}" destId="{EFF1585F-3AD7-430B-B115-0BEAB6CC8CF2}" srcOrd="7" destOrd="0" parTransId="{EC971D79-9AAD-45CD-BAE2-B2787159BD80}" sibTransId="{62D1ACD3-FDB9-4EB2-A46C-760F6E50B736}"/>
    <dgm:cxn modelId="{87CAD860-6332-41DE-8814-1C1A751ED6E2}" type="presOf" srcId="{19B90ACB-1D14-4502-9ABA-1E5A4C0F2453}" destId="{D7B36E06-93D7-4E7C-B014-77FD5CF662F6}" srcOrd="0" destOrd="0" presId="urn:microsoft.com/office/officeart/2005/8/layout/vList2"/>
    <dgm:cxn modelId="{030CB42F-FD60-434C-8BD5-E53F1CBB262B}" srcId="{E590209E-CE2F-4A73-AEE7-772901288D2E}" destId="{614A236B-18BF-4ACF-A051-7320DB10F06F}" srcOrd="0" destOrd="0" parTransId="{0C164E39-0BD3-4E4C-949E-649CF9B9DCA5}" sibTransId="{AB5DF6EA-8255-49BD-B7E5-AFAF868EF13B}"/>
    <dgm:cxn modelId="{0D50F9E6-4188-49AC-B803-EE9FDB7E3234}" type="presOf" srcId="{862470CC-566F-46CE-BAF6-77226E1D9952}" destId="{7A4BB0F3-22B8-4033-BFD4-2130CFABCD64}" srcOrd="0" destOrd="0" presId="urn:microsoft.com/office/officeart/2005/8/layout/vList2"/>
    <dgm:cxn modelId="{EC91DA46-98AB-4522-AA9B-B93D57FA9D00}" type="presOf" srcId="{4803FB52-3BDD-4AD5-B40C-9BE48B10F7A6}" destId="{E5F19F03-9C69-41C9-A3DC-3D259AC71E29}" srcOrd="0" destOrd="0" presId="urn:microsoft.com/office/officeart/2005/8/layout/vList2"/>
    <dgm:cxn modelId="{5FECD17B-1BDE-436C-83CC-91A4BA598477}" srcId="{862470CC-566F-46CE-BAF6-77226E1D9952}" destId="{04A98647-A405-42C9-87AE-C8E9F884998E}" srcOrd="3" destOrd="0" parTransId="{33509A73-5E76-4C75-A51E-0AB949B41595}" sibTransId="{53BA5338-79ED-443C-BD52-DA9949E90170}"/>
    <dgm:cxn modelId="{EFDC78E4-8687-4A93-94C7-851CA13EFECE}" type="presOf" srcId="{87EF58D3-06A7-4B2C-8AFD-A819E9FE3DF4}" destId="{B9DF5ADA-674A-44B6-8ED8-8E7B32126EFA}" srcOrd="0" destOrd="0" presId="urn:microsoft.com/office/officeart/2005/8/layout/vList2"/>
    <dgm:cxn modelId="{7C2DBEDA-8642-41D0-9B29-4440D5C24264}" type="presOf" srcId="{79BCD90C-0975-4359-9290-B1ED4EA63C71}" destId="{0321C697-7BD7-4D30-844E-BD75F4F4D0AD}" srcOrd="0" destOrd="0" presId="urn:microsoft.com/office/officeart/2005/8/layout/vList2"/>
    <dgm:cxn modelId="{8D46760F-C258-416C-9C8B-422F09D21718}" type="presOf" srcId="{9CE1BE2C-3317-49CC-BF8F-7C218379C7FA}" destId="{7FBCE467-00C7-4A45-A686-691ACE93EA20}" srcOrd="0" destOrd="0" presId="urn:microsoft.com/office/officeart/2005/8/layout/vList2"/>
    <dgm:cxn modelId="{0CFA7C5C-6415-4F4E-920A-A65E5CC8B799}" type="presOf" srcId="{E590209E-CE2F-4A73-AEE7-772901288D2E}" destId="{E651A483-5A17-4BB3-918E-D8D11E934588}" srcOrd="0" destOrd="0" presId="urn:microsoft.com/office/officeart/2005/8/layout/vList2"/>
    <dgm:cxn modelId="{6F3B7F1E-D7C1-43EA-BEB4-823D3C4D0982}" srcId="{862470CC-566F-46CE-BAF6-77226E1D9952}" destId="{87EF58D3-06A7-4B2C-8AFD-A819E9FE3DF4}" srcOrd="4" destOrd="0" parTransId="{F9EC0057-353B-4054-92E1-DB9B0E1D71C8}" sibTransId="{441F2B59-46FC-4EA5-800E-964897CCA886}"/>
    <dgm:cxn modelId="{9486A1B7-38EF-44D8-85AD-DC3F6CB7C853}" type="presParOf" srcId="{7A4BB0F3-22B8-4033-BFD4-2130CFABCD64}" destId="{0321C697-7BD7-4D30-844E-BD75F4F4D0AD}" srcOrd="0" destOrd="0" presId="urn:microsoft.com/office/officeart/2005/8/layout/vList2"/>
    <dgm:cxn modelId="{5BABA504-B22C-4573-A82F-E72913D59FF1}" type="presParOf" srcId="{7A4BB0F3-22B8-4033-BFD4-2130CFABCD64}" destId="{75C15B0A-7BDF-44A3-A690-42C08E8B8AEF}" srcOrd="1" destOrd="0" presId="urn:microsoft.com/office/officeart/2005/8/layout/vList2"/>
    <dgm:cxn modelId="{AA0FDB9E-223B-4DE4-8219-DADB76639A05}" type="presParOf" srcId="{7A4BB0F3-22B8-4033-BFD4-2130CFABCD64}" destId="{E651A483-5A17-4BB3-918E-D8D11E934588}" srcOrd="2" destOrd="0" presId="urn:microsoft.com/office/officeart/2005/8/layout/vList2"/>
    <dgm:cxn modelId="{B80F2E8D-12BF-4CED-B561-1A3CE2475BE6}" type="presParOf" srcId="{7A4BB0F3-22B8-4033-BFD4-2130CFABCD64}" destId="{D6784772-BB66-4A35-8669-4C537CF3035F}" srcOrd="3" destOrd="0" presId="urn:microsoft.com/office/officeart/2005/8/layout/vList2"/>
    <dgm:cxn modelId="{462BA570-DC4C-4C23-AFF4-D634FC71EBA5}" type="presParOf" srcId="{7A4BB0F3-22B8-4033-BFD4-2130CFABCD64}" destId="{D7B36E06-93D7-4E7C-B014-77FD5CF662F6}" srcOrd="4" destOrd="0" presId="urn:microsoft.com/office/officeart/2005/8/layout/vList2"/>
    <dgm:cxn modelId="{926D06A5-01E7-4269-B57F-C8F43AF5CABF}" type="presParOf" srcId="{7A4BB0F3-22B8-4033-BFD4-2130CFABCD64}" destId="{865A85F4-E707-4125-BB21-02AE47FDD447}" srcOrd="5" destOrd="0" presId="urn:microsoft.com/office/officeart/2005/8/layout/vList2"/>
    <dgm:cxn modelId="{8D83B125-AA0D-40AC-B1FE-1901DF3530F2}" type="presParOf" srcId="{7A4BB0F3-22B8-4033-BFD4-2130CFABCD64}" destId="{9FA286EC-DD1D-4356-8E79-AF7CD896F1FE}" srcOrd="6" destOrd="0" presId="urn:microsoft.com/office/officeart/2005/8/layout/vList2"/>
    <dgm:cxn modelId="{D6F40E42-AA97-4D05-8214-9C5AEA66D3DC}" type="presParOf" srcId="{7A4BB0F3-22B8-4033-BFD4-2130CFABCD64}" destId="{06C13592-5AC6-4997-9C83-C53C2AFF89A0}" srcOrd="7" destOrd="0" presId="urn:microsoft.com/office/officeart/2005/8/layout/vList2"/>
    <dgm:cxn modelId="{4AED4C52-9E8B-43F5-AB5F-B15D54E12B79}" type="presParOf" srcId="{7A4BB0F3-22B8-4033-BFD4-2130CFABCD64}" destId="{B9DF5ADA-674A-44B6-8ED8-8E7B32126EFA}" srcOrd="8" destOrd="0" presId="urn:microsoft.com/office/officeart/2005/8/layout/vList2"/>
    <dgm:cxn modelId="{3FCC6D62-B739-4DA6-B7BB-49F0433CB3B6}" type="presParOf" srcId="{7A4BB0F3-22B8-4033-BFD4-2130CFABCD64}" destId="{378A2898-8953-4BE7-B01B-0290C395CC63}" srcOrd="9" destOrd="0" presId="urn:microsoft.com/office/officeart/2005/8/layout/vList2"/>
    <dgm:cxn modelId="{BFBFC6D4-625B-4172-A7E5-97F708F20256}" type="presParOf" srcId="{7A4BB0F3-22B8-4033-BFD4-2130CFABCD64}" destId="{ABF6B7C0-7EBC-499A-8640-A95812E6CFE6}" srcOrd="10" destOrd="0" presId="urn:microsoft.com/office/officeart/2005/8/layout/vList2"/>
    <dgm:cxn modelId="{CD6498EF-90CC-4430-ABAF-1400DC266040}" type="presParOf" srcId="{7A4BB0F3-22B8-4033-BFD4-2130CFABCD64}" destId="{F5DE1E26-E4CB-4E3B-99A9-6183E119BF12}" srcOrd="11" destOrd="0" presId="urn:microsoft.com/office/officeart/2005/8/layout/vList2"/>
    <dgm:cxn modelId="{86934E7B-51E7-4025-8F7D-E76EE86F2189}" type="presParOf" srcId="{7A4BB0F3-22B8-4033-BFD4-2130CFABCD64}" destId="{E5F19F03-9C69-41C9-A3DC-3D259AC71E29}" srcOrd="12" destOrd="0" presId="urn:microsoft.com/office/officeart/2005/8/layout/vList2"/>
    <dgm:cxn modelId="{92C9FC8D-C0C7-48E0-B2B9-C701564E3523}" type="presParOf" srcId="{7A4BB0F3-22B8-4033-BFD4-2130CFABCD64}" destId="{91DEF78E-F335-4FE2-8048-5EFC76D4DD8A}" srcOrd="13" destOrd="0" presId="urn:microsoft.com/office/officeart/2005/8/layout/vList2"/>
    <dgm:cxn modelId="{978BE03C-9447-44CF-B905-D6E80195F769}" type="presParOf" srcId="{7A4BB0F3-22B8-4033-BFD4-2130CFABCD64}" destId="{2F907F58-1532-4621-988E-2297C0B4E8BA}" srcOrd="14" destOrd="0" presId="urn:microsoft.com/office/officeart/2005/8/layout/vList2"/>
    <dgm:cxn modelId="{31618B52-6825-460A-ADB2-6721497E450D}" type="presParOf" srcId="{7A4BB0F3-22B8-4033-BFD4-2130CFABCD64}" destId="{6D584E2F-9993-44A9-BAE8-443D36AEC46B}" srcOrd="15" destOrd="0" presId="urn:microsoft.com/office/officeart/2005/8/layout/vList2"/>
    <dgm:cxn modelId="{F8230127-C83A-4BC8-A069-CAE061957149}" type="presParOf" srcId="{7A4BB0F3-22B8-4033-BFD4-2130CFABCD64}" destId="{7FBCE467-00C7-4A45-A686-691ACE93EA2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9DE8B3-83D5-4FB9-89BC-02BB7FFBB675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779F32-75C1-4924-925F-49CE8C090EBE}">
      <dgm:prSet phldrT="[Текст]"/>
      <dgm:spPr/>
      <dgm:t>
        <a:bodyPr/>
        <a:lstStyle/>
        <a:p>
          <a:r>
            <a:rPr lang="ru-RU" dirty="0" smtClean="0"/>
            <a:t>уборка придорожной территории и территории сельского кладбища.</a:t>
          </a:r>
          <a:endParaRPr lang="ru-RU" dirty="0"/>
        </a:p>
      </dgm:t>
    </dgm:pt>
    <dgm:pt modelId="{0873CD83-1605-4534-A8A0-7D5345F5A535}" type="parTrans" cxnId="{CFA1DBFE-2C5B-4B0E-B524-794FFFEE0ED4}">
      <dgm:prSet/>
      <dgm:spPr/>
      <dgm:t>
        <a:bodyPr/>
        <a:lstStyle/>
        <a:p>
          <a:endParaRPr lang="ru-RU"/>
        </a:p>
      </dgm:t>
    </dgm:pt>
    <dgm:pt modelId="{D927603C-85CF-4A9C-8869-7EA80B0C419B}" type="sibTrans" cxnId="{CFA1DBFE-2C5B-4B0E-B524-794FFFEE0ED4}">
      <dgm:prSet/>
      <dgm:spPr/>
      <dgm:t>
        <a:bodyPr/>
        <a:lstStyle/>
        <a:p>
          <a:endParaRPr lang="ru-RU"/>
        </a:p>
      </dgm:t>
    </dgm:pt>
    <dgm:pt modelId="{E43BD057-CCB2-4894-A625-7F7C7A478BD2}">
      <dgm:prSet phldrT="[Текст]"/>
      <dgm:spPr/>
      <dgm:t>
        <a:bodyPr/>
        <a:lstStyle/>
        <a:p>
          <a:r>
            <a:rPr lang="ru-RU" dirty="0" smtClean="0"/>
            <a:t>расчищена территория от сорняков и деревьев, которые заграждали дорожные знаки и указатели</a:t>
          </a:r>
          <a:endParaRPr lang="ru-RU" dirty="0"/>
        </a:p>
      </dgm:t>
    </dgm:pt>
    <dgm:pt modelId="{BEF0BBAA-6BB1-4202-B758-85E1ECA7BAD5}" type="parTrans" cxnId="{EADE1CC3-6565-4C37-85D9-B6D9BA2292C6}">
      <dgm:prSet/>
      <dgm:spPr/>
      <dgm:t>
        <a:bodyPr/>
        <a:lstStyle/>
        <a:p>
          <a:endParaRPr lang="ru-RU"/>
        </a:p>
      </dgm:t>
    </dgm:pt>
    <dgm:pt modelId="{69365079-6CF1-4C46-87EC-654466DA9F89}" type="sibTrans" cxnId="{EADE1CC3-6565-4C37-85D9-B6D9BA2292C6}">
      <dgm:prSet/>
      <dgm:spPr/>
      <dgm:t>
        <a:bodyPr/>
        <a:lstStyle/>
        <a:p>
          <a:endParaRPr lang="ru-RU"/>
        </a:p>
      </dgm:t>
    </dgm:pt>
    <dgm:pt modelId="{3B31ACBD-FD37-4EB6-94AA-147C0B79B6A5}">
      <dgm:prSet phldrT="[Текст]"/>
      <dgm:spPr/>
      <dgm:t>
        <a:bodyPr/>
        <a:lstStyle/>
        <a:p>
          <a:r>
            <a:rPr lang="ru-RU" dirty="0" smtClean="0"/>
            <a:t>ремонт Зоны отдыха и досуга, ремонт прилегающей территории Дома культуры, и памятника Калинина, танцевальной площадки.</a:t>
          </a:r>
          <a:endParaRPr lang="ru-RU" dirty="0"/>
        </a:p>
      </dgm:t>
    </dgm:pt>
    <dgm:pt modelId="{488726E0-8B8E-40CB-A665-735A0BBF9FDF}" type="parTrans" cxnId="{9072F958-8EE6-4885-B7BB-DE0C01ADF60E}">
      <dgm:prSet/>
      <dgm:spPr/>
      <dgm:t>
        <a:bodyPr/>
        <a:lstStyle/>
        <a:p>
          <a:endParaRPr lang="ru-RU"/>
        </a:p>
      </dgm:t>
    </dgm:pt>
    <dgm:pt modelId="{19486D68-1099-4DD1-85AF-91E8FA287D2E}" type="sibTrans" cxnId="{9072F958-8EE6-4885-B7BB-DE0C01ADF60E}">
      <dgm:prSet/>
      <dgm:spPr/>
      <dgm:t>
        <a:bodyPr/>
        <a:lstStyle/>
        <a:p>
          <a:endParaRPr lang="ru-RU"/>
        </a:p>
      </dgm:t>
    </dgm:pt>
    <dgm:pt modelId="{5C2DC626-999A-4E62-A574-B9EB2A38E559}">
      <dgm:prSet/>
      <dgm:spPr/>
      <dgm:t>
        <a:bodyPr/>
        <a:lstStyle/>
        <a:p>
          <a:r>
            <a:rPr lang="ru-RU" smtClean="0"/>
            <a:t>ремонт хоккейной коробки</a:t>
          </a:r>
          <a:endParaRPr lang="ru-RU"/>
        </a:p>
      </dgm:t>
    </dgm:pt>
    <dgm:pt modelId="{4BB91B95-29CE-4757-AFAF-D6A7E21CA17B}" type="parTrans" cxnId="{27DEEF0E-A223-40F8-B684-5CE0DF49C51B}">
      <dgm:prSet/>
      <dgm:spPr/>
      <dgm:t>
        <a:bodyPr/>
        <a:lstStyle/>
        <a:p>
          <a:endParaRPr lang="ru-RU"/>
        </a:p>
      </dgm:t>
    </dgm:pt>
    <dgm:pt modelId="{B92D786D-9188-45E8-86E0-8188D9C94F89}" type="sibTrans" cxnId="{27DEEF0E-A223-40F8-B684-5CE0DF49C51B}">
      <dgm:prSet/>
      <dgm:spPr/>
      <dgm:t>
        <a:bodyPr/>
        <a:lstStyle/>
        <a:p>
          <a:endParaRPr lang="ru-RU"/>
        </a:p>
      </dgm:t>
    </dgm:pt>
    <dgm:pt modelId="{2A7D8DF3-1768-48F8-86DE-2CBB0946862B}">
      <dgm:prSet/>
      <dgm:spPr/>
      <dgm:t>
        <a:bodyPr/>
        <a:lstStyle/>
        <a:p>
          <a:r>
            <a:rPr lang="ru-RU" smtClean="0"/>
            <a:t>заготовлено 12 тонн песко-солевой смеси для дорог в зимний период, 300 литров дизельного топлива, 20 литров бензина для уборки снега</a:t>
          </a:r>
          <a:endParaRPr lang="ru-RU"/>
        </a:p>
      </dgm:t>
    </dgm:pt>
    <dgm:pt modelId="{65AB5928-BEC9-49AC-8CF6-6CE2C2C7AAE9}" type="parTrans" cxnId="{73D32129-C6C1-4758-BF5C-E726EB945557}">
      <dgm:prSet/>
      <dgm:spPr/>
      <dgm:t>
        <a:bodyPr/>
        <a:lstStyle/>
        <a:p>
          <a:endParaRPr lang="ru-RU"/>
        </a:p>
      </dgm:t>
    </dgm:pt>
    <dgm:pt modelId="{DD21B027-FAFC-43EE-9DB3-B3CC51E2D079}" type="sibTrans" cxnId="{73D32129-C6C1-4758-BF5C-E726EB945557}">
      <dgm:prSet/>
      <dgm:spPr/>
      <dgm:t>
        <a:bodyPr/>
        <a:lstStyle/>
        <a:p>
          <a:endParaRPr lang="ru-RU"/>
        </a:p>
      </dgm:t>
    </dgm:pt>
    <dgm:pt modelId="{8C6A715C-4650-47DB-8929-1219428F10A1}">
      <dgm:prSet/>
      <dgm:spPr/>
      <dgm:t>
        <a:bodyPr/>
        <a:lstStyle/>
        <a:p>
          <a:r>
            <a:rPr lang="ru-RU" smtClean="0"/>
            <a:t>приобретена зимняя горка для детей на сумму 528 400 рублей, установка планируется до конца 2023 года. </a:t>
          </a:r>
          <a:endParaRPr lang="ru-RU"/>
        </a:p>
      </dgm:t>
    </dgm:pt>
    <dgm:pt modelId="{E5488AB8-D93B-4759-9359-3FBD1FF3EF30}" type="parTrans" cxnId="{F1FF9DC4-4104-40DA-A9FE-6EF323DF27E7}">
      <dgm:prSet/>
      <dgm:spPr/>
      <dgm:t>
        <a:bodyPr/>
        <a:lstStyle/>
        <a:p>
          <a:endParaRPr lang="ru-RU"/>
        </a:p>
      </dgm:t>
    </dgm:pt>
    <dgm:pt modelId="{2DEDFB53-42D4-4BD8-972E-C0C4EA1D41AC}" type="sibTrans" cxnId="{F1FF9DC4-4104-40DA-A9FE-6EF323DF27E7}">
      <dgm:prSet/>
      <dgm:spPr/>
      <dgm:t>
        <a:bodyPr/>
        <a:lstStyle/>
        <a:p>
          <a:endParaRPr lang="ru-RU"/>
        </a:p>
      </dgm:t>
    </dgm:pt>
    <dgm:pt modelId="{9DB2F854-14FA-4023-860C-6AFD5C7529D1}" type="pres">
      <dgm:prSet presAssocID="{F99DE8B3-83D5-4FB9-89BC-02BB7FFBB675}" presName="diagram" presStyleCnt="0">
        <dgm:presLayoutVars>
          <dgm:dir/>
          <dgm:resizeHandles val="exact"/>
        </dgm:presLayoutVars>
      </dgm:prSet>
      <dgm:spPr/>
    </dgm:pt>
    <dgm:pt modelId="{9F340B9B-10AC-46E9-A341-98957518A813}" type="pres">
      <dgm:prSet presAssocID="{79779F32-75C1-4924-925F-49CE8C090EBE}" presName="node" presStyleLbl="node1" presStyleIdx="0" presStyleCnt="6">
        <dgm:presLayoutVars>
          <dgm:bulletEnabled val="1"/>
        </dgm:presLayoutVars>
      </dgm:prSet>
      <dgm:spPr/>
    </dgm:pt>
    <dgm:pt modelId="{257F1403-9A66-4D72-AE04-BD37F4642293}" type="pres">
      <dgm:prSet presAssocID="{D927603C-85CF-4A9C-8869-7EA80B0C419B}" presName="sibTrans" presStyleCnt="0"/>
      <dgm:spPr/>
    </dgm:pt>
    <dgm:pt modelId="{4D818BAF-745A-4830-8674-0C3822E1C0F3}" type="pres">
      <dgm:prSet presAssocID="{E43BD057-CCB2-4894-A625-7F7C7A478BD2}" presName="node" presStyleLbl="node1" presStyleIdx="1" presStyleCnt="6">
        <dgm:presLayoutVars>
          <dgm:bulletEnabled val="1"/>
        </dgm:presLayoutVars>
      </dgm:prSet>
      <dgm:spPr/>
    </dgm:pt>
    <dgm:pt modelId="{73470721-4D33-4B21-8B24-EF928857DDC9}" type="pres">
      <dgm:prSet presAssocID="{69365079-6CF1-4C46-87EC-654466DA9F89}" presName="sibTrans" presStyleCnt="0"/>
      <dgm:spPr/>
    </dgm:pt>
    <dgm:pt modelId="{6C73A266-EA20-424D-8DAD-99A6A2732146}" type="pres">
      <dgm:prSet presAssocID="{3B31ACBD-FD37-4EB6-94AA-147C0B79B6A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53379-88B7-4BF4-BB2E-05AEC06D12F3}" type="pres">
      <dgm:prSet presAssocID="{19486D68-1099-4DD1-85AF-91E8FA287D2E}" presName="sibTrans" presStyleCnt="0"/>
      <dgm:spPr/>
    </dgm:pt>
    <dgm:pt modelId="{5D110C0C-752A-4857-AA21-567B1173740B}" type="pres">
      <dgm:prSet presAssocID="{5C2DC626-999A-4E62-A574-B9EB2A38E559}" presName="node" presStyleLbl="node1" presStyleIdx="3" presStyleCnt="6">
        <dgm:presLayoutVars>
          <dgm:bulletEnabled val="1"/>
        </dgm:presLayoutVars>
      </dgm:prSet>
      <dgm:spPr/>
    </dgm:pt>
    <dgm:pt modelId="{29A5CA53-16DD-42C5-AA1A-9BEA3F62E644}" type="pres">
      <dgm:prSet presAssocID="{B92D786D-9188-45E8-86E0-8188D9C94F89}" presName="sibTrans" presStyleCnt="0"/>
      <dgm:spPr/>
    </dgm:pt>
    <dgm:pt modelId="{9A01D71A-E5ED-4F6B-AC58-8DE9E6E9CA25}" type="pres">
      <dgm:prSet presAssocID="{2A7D8DF3-1768-48F8-86DE-2CBB0946862B}" presName="node" presStyleLbl="node1" presStyleIdx="4" presStyleCnt="6">
        <dgm:presLayoutVars>
          <dgm:bulletEnabled val="1"/>
        </dgm:presLayoutVars>
      </dgm:prSet>
      <dgm:spPr/>
    </dgm:pt>
    <dgm:pt modelId="{A6C843CA-0EBF-4D41-98D0-052BF23BF230}" type="pres">
      <dgm:prSet presAssocID="{DD21B027-FAFC-43EE-9DB3-B3CC51E2D079}" presName="sibTrans" presStyleCnt="0"/>
      <dgm:spPr/>
    </dgm:pt>
    <dgm:pt modelId="{53078C74-4EFC-453E-87D4-AB3764A63996}" type="pres">
      <dgm:prSet presAssocID="{8C6A715C-4650-47DB-8929-1219428F10A1}" presName="node" presStyleLbl="node1" presStyleIdx="5" presStyleCnt="6">
        <dgm:presLayoutVars>
          <dgm:bulletEnabled val="1"/>
        </dgm:presLayoutVars>
      </dgm:prSet>
      <dgm:spPr/>
    </dgm:pt>
  </dgm:ptLst>
  <dgm:cxnLst>
    <dgm:cxn modelId="{ED3CB4CF-77E4-429F-87D9-D256CB703D94}" type="presOf" srcId="{F99DE8B3-83D5-4FB9-89BC-02BB7FFBB675}" destId="{9DB2F854-14FA-4023-860C-6AFD5C7529D1}" srcOrd="0" destOrd="0" presId="urn:microsoft.com/office/officeart/2005/8/layout/default"/>
    <dgm:cxn modelId="{922407FA-14CD-40D7-ABEB-9D5758504FFF}" type="presOf" srcId="{79779F32-75C1-4924-925F-49CE8C090EBE}" destId="{9F340B9B-10AC-46E9-A341-98957518A813}" srcOrd="0" destOrd="0" presId="urn:microsoft.com/office/officeart/2005/8/layout/default"/>
    <dgm:cxn modelId="{B46B8400-E03C-460D-ADAC-B8CC56B8C73E}" type="presOf" srcId="{8C6A715C-4650-47DB-8929-1219428F10A1}" destId="{53078C74-4EFC-453E-87D4-AB3764A63996}" srcOrd="0" destOrd="0" presId="urn:microsoft.com/office/officeart/2005/8/layout/default"/>
    <dgm:cxn modelId="{D2EF11BC-C75D-4288-8CB8-BE3DC7A5B528}" type="presOf" srcId="{3B31ACBD-FD37-4EB6-94AA-147C0B79B6A5}" destId="{6C73A266-EA20-424D-8DAD-99A6A2732146}" srcOrd="0" destOrd="0" presId="urn:microsoft.com/office/officeart/2005/8/layout/default"/>
    <dgm:cxn modelId="{27DEEF0E-A223-40F8-B684-5CE0DF49C51B}" srcId="{F99DE8B3-83D5-4FB9-89BC-02BB7FFBB675}" destId="{5C2DC626-999A-4E62-A574-B9EB2A38E559}" srcOrd="3" destOrd="0" parTransId="{4BB91B95-29CE-4757-AFAF-D6A7E21CA17B}" sibTransId="{B92D786D-9188-45E8-86E0-8188D9C94F89}"/>
    <dgm:cxn modelId="{A00A8692-089A-4BFA-9A10-B464C47C6C39}" type="presOf" srcId="{2A7D8DF3-1768-48F8-86DE-2CBB0946862B}" destId="{9A01D71A-E5ED-4F6B-AC58-8DE9E6E9CA25}" srcOrd="0" destOrd="0" presId="urn:microsoft.com/office/officeart/2005/8/layout/default"/>
    <dgm:cxn modelId="{CFA1DBFE-2C5B-4B0E-B524-794FFFEE0ED4}" srcId="{F99DE8B3-83D5-4FB9-89BC-02BB7FFBB675}" destId="{79779F32-75C1-4924-925F-49CE8C090EBE}" srcOrd="0" destOrd="0" parTransId="{0873CD83-1605-4534-A8A0-7D5345F5A535}" sibTransId="{D927603C-85CF-4A9C-8869-7EA80B0C419B}"/>
    <dgm:cxn modelId="{73D32129-C6C1-4758-BF5C-E726EB945557}" srcId="{F99DE8B3-83D5-4FB9-89BC-02BB7FFBB675}" destId="{2A7D8DF3-1768-48F8-86DE-2CBB0946862B}" srcOrd="4" destOrd="0" parTransId="{65AB5928-BEC9-49AC-8CF6-6CE2C2C7AAE9}" sibTransId="{DD21B027-FAFC-43EE-9DB3-B3CC51E2D079}"/>
    <dgm:cxn modelId="{EADE1CC3-6565-4C37-85D9-B6D9BA2292C6}" srcId="{F99DE8B3-83D5-4FB9-89BC-02BB7FFBB675}" destId="{E43BD057-CCB2-4894-A625-7F7C7A478BD2}" srcOrd="1" destOrd="0" parTransId="{BEF0BBAA-6BB1-4202-B758-85E1ECA7BAD5}" sibTransId="{69365079-6CF1-4C46-87EC-654466DA9F89}"/>
    <dgm:cxn modelId="{F1FF9DC4-4104-40DA-A9FE-6EF323DF27E7}" srcId="{F99DE8B3-83D5-4FB9-89BC-02BB7FFBB675}" destId="{8C6A715C-4650-47DB-8929-1219428F10A1}" srcOrd="5" destOrd="0" parTransId="{E5488AB8-D93B-4759-9359-3FBD1FF3EF30}" sibTransId="{2DEDFB53-42D4-4BD8-972E-C0C4EA1D41AC}"/>
    <dgm:cxn modelId="{055D6255-FE72-4C96-AFE2-ECA4DB394437}" type="presOf" srcId="{E43BD057-CCB2-4894-A625-7F7C7A478BD2}" destId="{4D818BAF-745A-4830-8674-0C3822E1C0F3}" srcOrd="0" destOrd="0" presId="urn:microsoft.com/office/officeart/2005/8/layout/default"/>
    <dgm:cxn modelId="{1DDF64AD-9CB9-4DEA-BBF8-B3AB71A934C5}" type="presOf" srcId="{5C2DC626-999A-4E62-A574-B9EB2A38E559}" destId="{5D110C0C-752A-4857-AA21-567B1173740B}" srcOrd="0" destOrd="0" presId="urn:microsoft.com/office/officeart/2005/8/layout/default"/>
    <dgm:cxn modelId="{9072F958-8EE6-4885-B7BB-DE0C01ADF60E}" srcId="{F99DE8B3-83D5-4FB9-89BC-02BB7FFBB675}" destId="{3B31ACBD-FD37-4EB6-94AA-147C0B79B6A5}" srcOrd="2" destOrd="0" parTransId="{488726E0-8B8E-40CB-A665-735A0BBF9FDF}" sibTransId="{19486D68-1099-4DD1-85AF-91E8FA287D2E}"/>
    <dgm:cxn modelId="{D9174F0D-0E16-46C4-89C1-A2F361006DE7}" type="presParOf" srcId="{9DB2F854-14FA-4023-860C-6AFD5C7529D1}" destId="{9F340B9B-10AC-46E9-A341-98957518A813}" srcOrd="0" destOrd="0" presId="urn:microsoft.com/office/officeart/2005/8/layout/default"/>
    <dgm:cxn modelId="{B73FD032-5DBB-4176-9987-5DC4542D67E2}" type="presParOf" srcId="{9DB2F854-14FA-4023-860C-6AFD5C7529D1}" destId="{257F1403-9A66-4D72-AE04-BD37F4642293}" srcOrd="1" destOrd="0" presId="urn:microsoft.com/office/officeart/2005/8/layout/default"/>
    <dgm:cxn modelId="{DFAC5E1C-C049-463B-9E7C-45300D7B85F8}" type="presParOf" srcId="{9DB2F854-14FA-4023-860C-6AFD5C7529D1}" destId="{4D818BAF-745A-4830-8674-0C3822E1C0F3}" srcOrd="2" destOrd="0" presId="urn:microsoft.com/office/officeart/2005/8/layout/default"/>
    <dgm:cxn modelId="{CEF3E6DD-A48B-47D0-A850-819B19E6DAE4}" type="presParOf" srcId="{9DB2F854-14FA-4023-860C-6AFD5C7529D1}" destId="{73470721-4D33-4B21-8B24-EF928857DDC9}" srcOrd="3" destOrd="0" presId="urn:microsoft.com/office/officeart/2005/8/layout/default"/>
    <dgm:cxn modelId="{03C05D1F-F92C-49C3-B133-C0C1E59095EF}" type="presParOf" srcId="{9DB2F854-14FA-4023-860C-6AFD5C7529D1}" destId="{6C73A266-EA20-424D-8DAD-99A6A2732146}" srcOrd="4" destOrd="0" presId="urn:microsoft.com/office/officeart/2005/8/layout/default"/>
    <dgm:cxn modelId="{D5EEB84F-3A2A-4399-A87E-209BD5C22F7D}" type="presParOf" srcId="{9DB2F854-14FA-4023-860C-6AFD5C7529D1}" destId="{33A53379-88B7-4BF4-BB2E-05AEC06D12F3}" srcOrd="5" destOrd="0" presId="urn:microsoft.com/office/officeart/2005/8/layout/default"/>
    <dgm:cxn modelId="{965A28E1-9B00-4A3B-AEF5-1CCF21723F36}" type="presParOf" srcId="{9DB2F854-14FA-4023-860C-6AFD5C7529D1}" destId="{5D110C0C-752A-4857-AA21-567B1173740B}" srcOrd="6" destOrd="0" presId="urn:microsoft.com/office/officeart/2005/8/layout/default"/>
    <dgm:cxn modelId="{E8A9E8F4-4EBE-4FB8-B159-0FC59DA28EF9}" type="presParOf" srcId="{9DB2F854-14FA-4023-860C-6AFD5C7529D1}" destId="{29A5CA53-16DD-42C5-AA1A-9BEA3F62E644}" srcOrd="7" destOrd="0" presId="urn:microsoft.com/office/officeart/2005/8/layout/default"/>
    <dgm:cxn modelId="{8FE05943-1212-4F2B-8930-C531B44E1D73}" type="presParOf" srcId="{9DB2F854-14FA-4023-860C-6AFD5C7529D1}" destId="{9A01D71A-E5ED-4F6B-AC58-8DE9E6E9CA25}" srcOrd="8" destOrd="0" presId="urn:microsoft.com/office/officeart/2005/8/layout/default"/>
    <dgm:cxn modelId="{A90D0148-C01E-4744-95F1-088149681D1A}" type="presParOf" srcId="{9DB2F854-14FA-4023-860C-6AFD5C7529D1}" destId="{A6C843CA-0EBF-4D41-98D0-052BF23BF230}" srcOrd="9" destOrd="0" presId="urn:microsoft.com/office/officeart/2005/8/layout/default"/>
    <dgm:cxn modelId="{D5CC5813-C9F6-4405-90FC-18FC5B9E2894}" type="presParOf" srcId="{9DB2F854-14FA-4023-860C-6AFD5C7529D1}" destId="{53078C74-4EFC-453E-87D4-AB3764A63996}" srcOrd="10" destOrd="0" presId="urn:microsoft.com/office/officeart/2005/8/layout/default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E4240-AE38-445B-81EC-643A5BB620B9}">
      <dsp:nvSpPr>
        <dsp:cNvPr id="0" name=""/>
        <dsp:cNvSpPr/>
      </dsp:nvSpPr>
      <dsp:spPr>
        <a:xfrm rot="5400000">
          <a:off x="-224040" y="440056"/>
          <a:ext cx="1973645" cy="13815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1576,0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тыс.руб</a:t>
          </a:r>
          <a:endParaRPr lang="ru-RU" sz="1600" b="1" kern="1200" dirty="0"/>
        </a:p>
      </dsp:txBody>
      <dsp:txXfrm rot="-5400000">
        <a:off x="72008" y="834785"/>
        <a:ext cx="1381551" cy="592094"/>
      </dsp:txXfrm>
    </dsp:sp>
    <dsp:sp modelId="{3F62A552-77E5-48BF-99F7-208B67574CEB}">
      <dsp:nvSpPr>
        <dsp:cNvPr id="0" name=""/>
        <dsp:cNvSpPr/>
      </dsp:nvSpPr>
      <dsp:spPr>
        <a:xfrm rot="5400000">
          <a:off x="3541729" y="-1966266"/>
          <a:ext cx="1282869" cy="5603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«Дорожный фонд Бережновского сельского поселения»</a:t>
          </a:r>
          <a:endParaRPr lang="ru-RU" sz="2000" kern="1200" dirty="0"/>
        </a:p>
      </dsp:txBody>
      <dsp:txXfrm rot="-5400000">
        <a:off x="1381552" y="256536"/>
        <a:ext cx="5540599" cy="1157619"/>
      </dsp:txXfrm>
    </dsp:sp>
    <dsp:sp modelId="{89FC5488-37F6-4064-96CA-A8B0E6E6670D}">
      <dsp:nvSpPr>
        <dsp:cNvPr id="0" name=""/>
        <dsp:cNvSpPr/>
      </dsp:nvSpPr>
      <dsp:spPr>
        <a:xfrm rot="5400000">
          <a:off x="-296046" y="2168254"/>
          <a:ext cx="1973645" cy="138155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1766,6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тыс.руб</a:t>
          </a:r>
          <a:endParaRPr lang="ru-RU" sz="1600" b="1" kern="1200" dirty="0"/>
        </a:p>
      </dsp:txBody>
      <dsp:txXfrm rot="-5400000">
        <a:off x="2" y="2562983"/>
        <a:ext cx="1381551" cy="592094"/>
      </dsp:txXfrm>
    </dsp:sp>
    <dsp:sp modelId="{6BDFF8BE-75C3-4234-811A-879D97151CEA}">
      <dsp:nvSpPr>
        <dsp:cNvPr id="0" name=""/>
        <dsp:cNvSpPr/>
      </dsp:nvSpPr>
      <dsp:spPr>
        <a:xfrm rot="5400000">
          <a:off x="3541729" y="-287970"/>
          <a:ext cx="1282869" cy="5603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«Благоустройство территории Бережновского сельского поселения»</a:t>
          </a:r>
          <a:endParaRPr lang="ru-RU" sz="2000" kern="1200" dirty="0"/>
        </a:p>
      </dsp:txBody>
      <dsp:txXfrm rot="-5400000">
        <a:off x="1381552" y="1934832"/>
        <a:ext cx="5540599" cy="1157619"/>
      </dsp:txXfrm>
    </dsp:sp>
    <dsp:sp modelId="{EDAC68B5-EA97-49B9-BEED-6C52D44B07B9}">
      <dsp:nvSpPr>
        <dsp:cNvPr id="0" name=""/>
        <dsp:cNvSpPr/>
      </dsp:nvSpPr>
      <dsp:spPr>
        <a:xfrm rot="5400000">
          <a:off x="-296046" y="3864498"/>
          <a:ext cx="1973645" cy="138155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2" y="4259227"/>
        <a:ext cx="1381551" cy="592094"/>
      </dsp:txXfrm>
    </dsp:sp>
    <dsp:sp modelId="{4DD4C848-97B9-499B-ADD9-AEA1270C290D}">
      <dsp:nvSpPr>
        <dsp:cNvPr id="0" name=""/>
        <dsp:cNvSpPr/>
      </dsp:nvSpPr>
      <dsp:spPr>
        <a:xfrm rot="5400000">
          <a:off x="3541729" y="1408273"/>
          <a:ext cx="1282869" cy="56032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«Программа комплексного развития социальной инфраструктуры Бережновского сельского поселения на 2016-2033»</a:t>
          </a:r>
          <a:endParaRPr lang="ru-RU" sz="2000" kern="1200" dirty="0"/>
        </a:p>
      </dsp:txBody>
      <dsp:txXfrm rot="-5400000">
        <a:off x="1381552" y="3631076"/>
        <a:ext cx="5540599" cy="1157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29377-77FA-404F-A56B-0511F870EB74}">
      <dsp:nvSpPr>
        <dsp:cNvPr id="0" name=""/>
        <dsp:cNvSpPr/>
      </dsp:nvSpPr>
      <dsp:spPr>
        <a:xfrm>
          <a:off x="67483" y="1875"/>
          <a:ext cx="3051237" cy="5574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Собственные доходы -3022,4 тыс.руб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811" y="18203"/>
        <a:ext cx="3018581" cy="524826"/>
      </dsp:txXfrm>
    </dsp:sp>
    <dsp:sp modelId="{31C1DB04-823D-4D12-9D10-3AC36A8A3694}">
      <dsp:nvSpPr>
        <dsp:cNvPr id="0" name=""/>
        <dsp:cNvSpPr/>
      </dsp:nvSpPr>
      <dsp:spPr>
        <a:xfrm>
          <a:off x="372606" y="559358"/>
          <a:ext cx="305123" cy="423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911"/>
              </a:lnTo>
              <a:lnTo>
                <a:pt x="305123" y="423911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18969-46FC-43D3-B182-C42BC44AE90D}">
      <dsp:nvSpPr>
        <dsp:cNvPr id="0" name=""/>
        <dsp:cNvSpPr/>
      </dsp:nvSpPr>
      <dsp:spPr>
        <a:xfrm>
          <a:off x="677730" y="783020"/>
          <a:ext cx="2558568" cy="4004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Земельный налог -486,8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9460" y="794750"/>
        <a:ext cx="2535108" cy="377038"/>
      </dsp:txXfrm>
    </dsp:sp>
    <dsp:sp modelId="{3052D253-96AE-495A-BF49-37359609759A}">
      <dsp:nvSpPr>
        <dsp:cNvPr id="0" name=""/>
        <dsp:cNvSpPr/>
      </dsp:nvSpPr>
      <dsp:spPr>
        <a:xfrm>
          <a:off x="372606" y="559358"/>
          <a:ext cx="274090" cy="10513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1320"/>
              </a:lnTo>
              <a:lnTo>
                <a:pt x="274090" y="1051320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28EA2-3F59-41E1-AD23-3042EF542065}">
      <dsp:nvSpPr>
        <dsp:cNvPr id="0" name=""/>
        <dsp:cNvSpPr/>
      </dsp:nvSpPr>
      <dsp:spPr>
        <a:xfrm>
          <a:off x="646697" y="1401634"/>
          <a:ext cx="2991564" cy="418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 на имущество физических лиц – 45,5тыс.руб</a:t>
          </a:r>
          <a:r>
            <a:rPr lang="ru-RU" sz="1400" kern="1200" dirty="0" smtClean="0">
              <a:latin typeface="Calibri" pitchFamily="34" charset="0"/>
            </a:rPr>
            <a:t>.</a:t>
          </a:r>
          <a:endParaRPr lang="ru-RU" sz="1400" kern="1200" dirty="0">
            <a:latin typeface="Calibri" pitchFamily="34" charset="0"/>
          </a:endParaRPr>
        </a:p>
      </dsp:txBody>
      <dsp:txXfrm>
        <a:off x="658942" y="1413879"/>
        <a:ext cx="2967074" cy="393597"/>
      </dsp:txXfrm>
    </dsp:sp>
    <dsp:sp modelId="{B7986DEC-7FCD-4D62-98AB-1591BA583200}">
      <dsp:nvSpPr>
        <dsp:cNvPr id="0" name=""/>
        <dsp:cNvSpPr/>
      </dsp:nvSpPr>
      <dsp:spPr>
        <a:xfrm>
          <a:off x="372606" y="559358"/>
          <a:ext cx="329171" cy="1700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325"/>
              </a:lnTo>
              <a:lnTo>
                <a:pt x="329171" y="1700325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26013-4A64-41FE-8165-B456F243CD03}">
      <dsp:nvSpPr>
        <dsp:cNvPr id="0" name=""/>
        <dsp:cNvSpPr/>
      </dsp:nvSpPr>
      <dsp:spPr>
        <a:xfrm>
          <a:off x="701778" y="2055632"/>
          <a:ext cx="2987055" cy="408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лиц-287,8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3731" y="2067585"/>
        <a:ext cx="2963149" cy="384197"/>
      </dsp:txXfrm>
    </dsp:sp>
    <dsp:sp modelId="{50B565AF-5674-404C-B5C0-D96F6D918922}">
      <dsp:nvSpPr>
        <dsp:cNvPr id="0" name=""/>
        <dsp:cNvSpPr/>
      </dsp:nvSpPr>
      <dsp:spPr>
        <a:xfrm>
          <a:off x="372606" y="559358"/>
          <a:ext cx="274090" cy="2386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808"/>
              </a:lnTo>
              <a:lnTo>
                <a:pt x="274090" y="2386808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64D0A-8535-416B-96F6-AF22ADF39B67}">
      <dsp:nvSpPr>
        <dsp:cNvPr id="0" name=""/>
        <dsp:cNvSpPr/>
      </dsp:nvSpPr>
      <dsp:spPr>
        <a:xfrm>
          <a:off x="646697" y="2697400"/>
          <a:ext cx="2711288" cy="497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Налоги от акцизов на нефтепродукты -674,6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269" y="2711972"/>
        <a:ext cx="2682144" cy="468388"/>
      </dsp:txXfrm>
    </dsp:sp>
    <dsp:sp modelId="{F3994CF0-1500-4776-AF56-52DCC7436016}">
      <dsp:nvSpPr>
        <dsp:cNvPr id="0" name=""/>
        <dsp:cNvSpPr/>
      </dsp:nvSpPr>
      <dsp:spPr>
        <a:xfrm>
          <a:off x="372606" y="559358"/>
          <a:ext cx="305123" cy="3036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6676"/>
              </a:lnTo>
              <a:lnTo>
                <a:pt x="305123" y="3036676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DBF47-7886-4306-BE20-0DEC427562F7}">
      <dsp:nvSpPr>
        <dsp:cNvPr id="0" name=""/>
        <dsp:cNvSpPr/>
      </dsp:nvSpPr>
      <dsp:spPr>
        <a:xfrm>
          <a:off x="677730" y="3401891"/>
          <a:ext cx="2828480" cy="388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 -315,2 тыс.руб</a:t>
          </a:r>
          <a:r>
            <a:rPr lang="ru-RU" sz="1400" kern="1200" dirty="0" smtClean="0">
              <a:latin typeface="Calibri" pitchFamily="34" charset="0"/>
            </a:rPr>
            <a:t>.</a:t>
          </a:r>
          <a:endParaRPr lang="ru-RU" sz="1400" kern="1200" dirty="0">
            <a:latin typeface="Calibri" pitchFamily="34" charset="0"/>
          </a:endParaRPr>
        </a:p>
      </dsp:txBody>
      <dsp:txXfrm>
        <a:off x="689103" y="3413264"/>
        <a:ext cx="2805734" cy="365540"/>
      </dsp:txXfrm>
    </dsp:sp>
    <dsp:sp modelId="{10BBD6CC-6307-457D-963B-7BD025E4E7B7}">
      <dsp:nvSpPr>
        <dsp:cNvPr id="0" name=""/>
        <dsp:cNvSpPr/>
      </dsp:nvSpPr>
      <dsp:spPr>
        <a:xfrm>
          <a:off x="372606" y="559358"/>
          <a:ext cx="349412" cy="3659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9388"/>
              </a:lnTo>
              <a:lnTo>
                <a:pt x="349412" y="3659388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7D9C5A-6EF0-41D0-BEAA-55C7BC78501B}">
      <dsp:nvSpPr>
        <dsp:cNvPr id="0" name=""/>
        <dsp:cNvSpPr/>
      </dsp:nvSpPr>
      <dsp:spPr>
        <a:xfrm>
          <a:off x="722019" y="3995106"/>
          <a:ext cx="2456248" cy="4472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Госпошлина -5,5 тыс.руб.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5119" y="4008206"/>
        <a:ext cx="2430048" cy="421079"/>
      </dsp:txXfrm>
    </dsp:sp>
    <dsp:sp modelId="{F994F952-8377-4309-9B23-C199FE008EE1}">
      <dsp:nvSpPr>
        <dsp:cNvPr id="0" name=""/>
        <dsp:cNvSpPr/>
      </dsp:nvSpPr>
      <dsp:spPr>
        <a:xfrm>
          <a:off x="372606" y="559358"/>
          <a:ext cx="303334" cy="426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9463"/>
              </a:lnTo>
              <a:lnTo>
                <a:pt x="303334" y="4269463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4E4B0A-12FA-4982-98BC-A5D1C66D7890}">
      <dsp:nvSpPr>
        <dsp:cNvPr id="0" name=""/>
        <dsp:cNvSpPr/>
      </dsp:nvSpPr>
      <dsp:spPr>
        <a:xfrm>
          <a:off x="675941" y="4651340"/>
          <a:ext cx="2609069" cy="3549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Аренда земли и имущества – 938,1 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тыс.руб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6337" y="4661736"/>
        <a:ext cx="2588277" cy="334169"/>
      </dsp:txXfrm>
    </dsp:sp>
    <dsp:sp modelId="{7BEC7495-D23B-47C9-80DA-56190408CE4B}">
      <dsp:nvSpPr>
        <dsp:cNvPr id="0" name=""/>
        <dsp:cNvSpPr/>
      </dsp:nvSpPr>
      <dsp:spPr>
        <a:xfrm>
          <a:off x="372606" y="559358"/>
          <a:ext cx="305123" cy="4893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3208"/>
              </a:lnTo>
              <a:lnTo>
                <a:pt x="305123" y="4893208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1F2749-0C08-4966-AC03-8E3BBC99E3D4}">
      <dsp:nvSpPr>
        <dsp:cNvPr id="0" name=""/>
        <dsp:cNvSpPr/>
      </dsp:nvSpPr>
      <dsp:spPr>
        <a:xfrm>
          <a:off x="677730" y="5263406"/>
          <a:ext cx="2466684" cy="378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Доходы от сумм пеней -269,9тыс.руб.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8811" y="5274487"/>
        <a:ext cx="2444522" cy="356158"/>
      </dsp:txXfrm>
    </dsp:sp>
    <dsp:sp modelId="{476356F9-E6FB-4155-8520-F038B04C3B3F}">
      <dsp:nvSpPr>
        <dsp:cNvPr id="0" name=""/>
        <dsp:cNvSpPr/>
      </dsp:nvSpPr>
      <dsp:spPr>
        <a:xfrm>
          <a:off x="3566045" y="1875"/>
          <a:ext cx="3497255" cy="5963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поступления- 5423,7 тыс.руб.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83512" y="19342"/>
        <a:ext cx="3462321" cy="561439"/>
      </dsp:txXfrm>
    </dsp:sp>
    <dsp:sp modelId="{3EEC5DA9-A742-4CA5-8646-37107277380D}">
      <dsp:nvSpPr>
        <dsp:cNvPr id="0" name=""/>
        <dsp:cNvSpPr/>
      </dsp:nvSpPr>
      <dsp:spPr>
        <a:xfrm>
          <a:off x="3915770" y="598248"/>
          <a:ext cx="349725" cy="527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087"/>
              </a:lnTo>
              <a:lnTo>
                <a:pt x="349725" y="527087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46B85-651F-4D3C-9089-58AFC33AD7BA}">
      <dsp:nvSpPr>
        <dsp:cNvPr id="0" name=""/>
        <dsp:cNvSpPr/>
      </dsp:nvSpPr>
      <dsp:spPr>
        <a:xfrm>
          <a:off x="4265496" y="821910"/>
          <a:ext cx="3071638" cy="606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Дотации для выравнивания бюджетной обеспеченности(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обл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)- 1947,9 тыс.руб.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3270" y="839684"/>
        <a:ext cx="3036090" cy="571301"/>
      </dsp:txXfrm>
    </dsp:sp>
    <dsp:sp modelId="{02BB46CC-BECF-4D55-B4A4-B94291F24F1E}">
      <dsp:nvSpPr>
        <dsp:cNvPr id="0" name=""/>
        <dsp:cNvSpPr/>
      </dsp:nvSpPr>
      <dsp:spPr>
        <a:xfrm>
          <a:off x="3915770" y="598248"/>
          <a:ext cx="349725" cy="133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505"/>
              </a:lnTo>
              <a:lnTo>
                <a:pt x="349725" y="1337505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C6C68-C224-4B8F-92B1-2B3E6AE016A8}">
      <dsp:nvSpPr>
        <dsp:cNvPr id="0" name=""/>
        <dsp:cNvSpPr/>
      </dsp:nvSpPr>
      <dsp:spPr>
        <a:xfrm>
          <a:off x="4265496" y="1652422"/>
          <a:ext cx="3668076" cy="566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Субсидии на подготовку проектов межевания земельных участков (обл.)-591,9 тыс.руб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2093" y="1669019"/>
        <a:ext cx="3634882" cy="533467"/>
      </dsp:txXfrm>
    </dsp:sp>
    <dsp:sp modelId="{0799879E-252C-4032-83C5-81C3A20B3398}">
      <dsp:nvSpPr>
        <dsp:cNvPr id="0" name=""/>
        <dsp:cNvSpPr/>
      </dsp:nvSpPr>
      <dsp:spPr>
        <a:xfrm>
          <a:off x="3915770" y="598248"/>
          <a:ext cx="349725" cy="2061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464"/>
              </a:lnTo>
              <a:lnTo>
                <a:pt x="349725" y="2061464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51D1B-0CEA-47CC-A81D-38F14E15B297}">
      <dsp:nvSpPr>
        <dsp:cNvPr id="0" name=""/>
        <dsp:cNvSpPr/>
      </dsp:nvSpPr>
      <dsp:spPr>
        <a:xfrm>
          <a:off x="4265496" y="2442747"/>
          <a:ext cx="3162463" cy="4339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Субвенции на административные комиссии (обл.)-4,9 тыс.руб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78205" y="2455456"/>
        <a:ext cx="3137045" cy="408513"/>
      </dsp:txXfrm>
    </dsp:sp>
    <dsp:sp modelId="{5DDD6A31-B31B-464E-85FF-933021A0887E}">
      <dsp:nvSpPr>
        <dsp:cNvPr id="0" name=""/>
        <dsp:cNvSpPr/>
      </dsp:nvSpPr>
      <dsp:spPr>
        <a:xfrm>
          <a:off x="3915770" y="598248"/>
          <a:ext cx="606955" cy="27594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9407"/>
              </a:lnTo>
              <a:lnTo>
                <a:pt x="606955" y="2759407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AE5E4-3189-4A84-9B24-8DB2B1D1FA96}">
      <dsp:nvSpPr>
        <dsp:cNvPr id="0" name=""/>
        <dsp:cNvSpPr/>
      </dsp:nvSpPr>
      <dsp:spPr>
        <a:xfrm>
          <a:off x="4522725" y="3103874"/>
          <a:ext cx="3241149" cy="507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Субвенции на ведение воинского учёта(</a:t>
          </a:r>
          <a:r>
            <a:rPr lang="ru-RU" sz="1400" b="1" kern="1200" dirty="0" err="1" smtClean="0">
              <a:latin typeface="Times New Roman" pitchFamily="18" charset="0"/>
              <a:cs typeface="Times New Roman" pitchFamily="18" charset="0"/>
            </a:rPr>
            <a:t>федер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.)-83,7 тыс.руб.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37591" y="3118740"/>
        <a:ext cx="3211417" cy="477829"/>
      </dsp:txXfrm>
    </dsp:sp>
    <dsp:sp modelId="{C9E1DFBE-B008-4B3C-95CA-23C3316A2AA6}">
      <dsp:nvSpPr>
        <dsp:cNvPr id="0" name=""/>
        <dsp:cNvSpPr/>
      </dsp:nvSpPr>
      <dsp:spPr>
        <a:xfrm>
          <a:off x="3915770" y="598248"/>
          <a:ext cx="349725" cy="3465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5808"/>
              </a:lnTo>
              <a:lnTo>
                <a:pt x="349725" y="3465808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1702C-F938-4111-A958-3A32884B017F}">
      <dsp:nvSpPr>
        <dsp:cNvPr id="0" name=""/>
        <dsp:cNvSpPr/>
      </dsp:nvSpPr>
      <dsp:spPr>
        <a:xfrm>
          <a:off x="4265496" y="3831564"/>
          <a:ext cx="3444199" cy="464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Межбюджетные трансферты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(район.)- 197 тыс.руб.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79115" y="3845183"/>
        <a:ext cx="3416961" cy="437747"/>
      </dsp:txXfrm>
    </dsp:sp>
    <dsp:sp modelId="{543C87A4-C169-4A34-874F-41BBBBE8ECD9}">
      <dsp:nvSpPr>
        <dsp:cNvPr id="0" name=""/>
        <dsp:cNvSpPr/>
      </dsp:nvSpPr>
      <dsp:spPr>
        <a:xfrm>
          <a:off x="3915770" y="598248"/>
          <a:ext cx="349725" cy="4189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9839"/>
              </a:lnTo>
              <a:lnTo>
                <a:pt x="349725" y="4189839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05939-B569-4232-B05E-AA6347E7A785}">
      <dsp:nvSpPr>
        <dsp:cNvPr id="0" name=""/>
        <dsp:cNvSpPr/>
      </dsp:nvSpPr>
      <dsp:spPr>
        <a:xfrm>
          <a:off x="4265496" y="4520212"/>
          <a:ext cx="3242252" cy="535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Прочие межбюджетные трансферты (район.)- 2628,3 тыс.руб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81188" y="4535904"/>
        <a:ext cx="3210868" cy="504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1C697-7BD7-4D30-844E-BD75F4F4D0AD}">
      <dsp:nvSpPr>
        <dsp:cNvPr id="0" name=""/>
        <dsp:cNvSpPr/>
      </dsp:nvSpPr>
      <dsp:spPr>
        <a:xfrm>
          <a:off x="0" y="4830"/>
          <a:ext cx="6288360" cy="42721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shade val="8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Расходы на организацию деятельности ОМСУ – 3370,8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55" y="25685"/>
        <a:ext cx="6246650" cy="385508"/>
      </dsp:txXfrm>
    </dsp:sp>
    <dsp:sp modelId="{75C15B0A-7BDF-44A3-A690-42C08E8B8AEF}">
      <dsp:nvSpPr>
        <dsp:cNvPr id="0" name=""/>
        <dsp:cNvSpPr/>
      </dsp:nvSpPr>
      <dsp:spPr>
        <a:xfrm>
          <a:off x="0" y="432049"/>
          <a:ext cx="628836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55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32049"/>
        <a:ext cx="6288360" cy="380880"/>
      </dsp:txXfrm>
    </dsp:sp>
    <dsp:sp modelId="{E651A483-5A17-4BB3-918E-D8D11E934588}">
      <dsp:nvSpPr>
        <dsp:cNvPr id="0" name=""/>
        <dsp:cNvSpPr/>
      </dsp:nvSpPr>
      <dsp:spPr>
        <a:xfrm>
          <a:off x="0" y="616258"/>
          <a:ext cx="6288360" cy="4305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5651"/>
                <a:satOff val="-4245"/>
                <a:lumOff val="4096"/>
                <a:alphaOff val="0"/>
                <a:tint val="65000"/>
                <a:satMod val="270000"/>
              </a:schemeClr>
            </a:gs>
            <a:gs pos="25000">
              <a:schemeClr val="accent2">
                <a:shade val="80000"/>
                <a:hueOff val="25651"/>
                <a:satOff val="-4245"/>
                <a:lumOff val="4096"/>
                <a:alphaOff val="0"/>
                <a:tint val="60000"/>
                <a:satMod val="300000"/>
              </a:schemeClr>
            </a:gs>
            <a:gs pos="100000">
              <a:schemeClr val="accent2">
                <a:shade val="80000"/>
                <a:hueOff val="25651"/>
                <a:satOff val="-4245"/>
                <a:lumOff val="4096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Благоустройство – 1039,3тыс.руб.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18" y="637276"/>
        <a:ext cx="6246324" cy="388524"/>
      </dsp:txXfrm>
    </dsp:sp>
    <dsp:sp modelId="{D6784772-BB66-4A35-8669-4C537CF3035F}">
      <dsp:nvSpPr>
        <dsp:cNvPr id="0" name=""/>
        <dsp:cNvSpPr/>
      </dsp:nvSpPr>
      <dsp:spPr>
        <a:xfrm>
          <a:off x="0" y="1243489"/>
          <a:ext cx="628836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655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/>
        </a:p>
      </dsp:txBody>
      <dsp:txXfrm>
        <a:off x="0" y="1243489"/>
        <a:ext cx="6288360" cy="380880"/>
      </dsp:txXfrm>
    </dsp:sp>
    <dsp:sp modelId="{D7B36E06-93D7-4E7C-B014-77FD5CF662F6}">
      <dsp:nvSpPr>
        <dsp:cNvPr id="0" name=""/>
        <dsp:cNvSpPr/>
      </dsp:nvSpPr>
      <dsp:spPr>
        <a:xfrm>
          <a:off x="0" y="1218508"/>
          <a:ext cx="6288360" cy="4305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51302"/>
                <a:satOff val="-8491"/>
                <a:lumOff val="8191"/>
                <a:alphaOff val="0"/>
                <a:tint val="65000"/>
                <a:satMod val="270000"/>
              </a:schemeClr>
            </a:gs>
            <a:gs pos="25000">
              <a:schemeClr val="accent2">
                <a:shade val="80000"/>
                <a:hueOff val="51302"/>
                <a:satOff val="-8491"/>
                <a:lumOff val="8191"/>
                <a:alphaOff val="0"/>
                <a:tint val="60000"/>
                <a:satMod val="300000"/>
              </a:schemeClr>
            </a:gs>
            <a:gs pos="100000">
              <a:schemeClr val="accent2">
                <a:shade val="80000"/>
                <a:hueOff val="51302"/>
                <a:satOff val="-8491"/>
                <a:lumOff val="8191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Дорожный фонд -1030,7 тыс.руб.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18" y="1239526"/>
        <a:ext cx="6246324" cy="388524"/>
      </dsp:txXfrm>
    </dsp:sp>
    <dsp:sp modelId="{9FA286EC-DD1D-4356-8E79-AF7CD896F1FE}">
      <dsp:nvSpPr>
        <dsp:cNvPr id="0" name=""/>
        <dsp:cNvSpPr/>
      </dsp:nvSpPr>
      <dsp:spPr>
        <a:xfrm>
          <a:off x="0" y="1820756"/>
          <a:ext cx="6288360" cy="4305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76952"/>
                <a:satOff val="-12736"/>
                <a:lumOff val="12287"/>
                <a:alphaOff val="0"/>
                <a:tint val="65000"/>
                <a:satMod val="270000"/>
              </a:schemeClr>
            </a:gs>
            <a:gs pos="25000">
              <a:schemeClr val="accent2">
                <a:shade val="80000"/>
                <a:hueOff val="76952"/>
                <a:satOff val="-12736"/>
                <a:lumOff val="12287"/>
                <a:alphaOff val="0"/>
                <a:tint val="60000"/>
                <a:satMod val="300000"/>
              </a:schemeClr>
            </a:gs>
            <a:gs pos="100000">
              <a:schemeClr val="accent2">
                <a:shade val="80000"/>
                <a:hueOff val="76952"/>
                <a:satOff val="-12736"/>
                <a:lumOff val="1228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Расходы на культуру-1604,7 тыс.руб.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18" y="1841774"/>
        <a:ext cx="6246324" cy="388524"/>
      </dsp:txXfrm>
    </dsp:sp>
    <dsp:sp modelId="{B9DF5ADA-674A-44B6-8ED8-8E7B32126EFA}">
      <dsp:nvSpPr>
        <dsp:cNvPr id="0" name=""/>
        <dsp:cNvSpPr/>
      </dsp:nvSpPr>
      <dsp:spPr>
        <a:xfrm>
          <a:off x="0" y="2423004"/>
          <a:ext cx="6288360" cy="4305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02603"/>
                <a:satOff val="-16982"/>
                <a:lumOff val="16382"/>
                <a:alphaOff val="0"/>
                <a:tint val="65000"/>
                <a:satMod val="270000"/>
              </a:schemeClr>
            </a:gs>
            <a:gs pos="25000">
              <a:schemeClr val="accent2">
                <a:shade val="80000"/>
                <a:hueOff val="102603"/>
                <a:satOff val="-16982"/>
                <a:lumOff val="16382"/>
                <a:alphaOff val="0"/>
                <a:tint val="60000"/>
                <a:satMod val="300000"/>
              </a:schemeClr>
            </a:gs>
            <a:gs pos="100000">
              <a:schemeClr val="accent2">
                <a:shade val="80000"/>
                <a:hueOff val="102603"/>
                <a:satOff val="-16982"/>
                <a:lumOff val="16382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Молодежная политика – 6,0 тыс.руб.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18" y="2444022"/>
        <a:ext cx="6246324" cy="388524"/>
      </dsp:txXfrm>
    </dsp:sp>
    <dsp:sp modelId="{ABF6B7C0-7EBC-499A-8640-A95812E6CFE6}">
      <dsp:nvSpPr>
        <dsp:cNvPr id="0" name=""/>
        <dsp:cNvSpPr/>
      </dsp:nvSpPr>
      <dsp:spPr>
        <a:xfrm>
          <a:off x="0" y="2949969"/>
          <a:ext cx="6288360" cy="4305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28254"/>
                <a:satOff val="-21227"/>
                <a:lumOff val="20478"/>
                <a:alphaOff val="0"/>
                <a:tint val="65000"/>
                <a:satMod val="270000"/>
              </a:schemeClr>
            </a:gs>
            <a:gs pos="25000">
              <a:schemeClr val="accent2">
                <a:shade val="80000"/>
                <a:hueOff val="128254"/>
                <a:satOff val="-21227"/>
                <a:lumOff val="20478"/>
                <a:alphaOff val="0"/>
                <a:tint val="60000"/>
                <a:satMod val="300000"/>
              </a:schemeClr>
            </a:gs>
            <a:gs pos="100000">
              <a:schemeClr val="accent2">
                <a:shade val="80000"/>
                <a:hueOff val="128254"/>
                <a:satOff val="-21227"/>
                <a:lumOff val="20478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Пенсионное обеспечение – 160,8 тыс.руб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21018" y="2970987"/>
        <a:ext cx="6246324" cy="388524"/>
      </dsp:txXfrm>
    </dsp:sp>
    <dsp:sp modelId="{E5F19F03-9C69-41C9-A3DC-3D259AC71E29}">
      <dsp:nvSpPr>
        <dsp:cNvPr id="0" name=""/>
        <dsp:cNvSpPr/>
      </dsp:nvSpPr>
      <dsp:spPr>
        <a:xfrm>
          <a:off x="0" y="3510652"/>
          <a:ext cx="6288360" cy="4305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53905"/>
                <a:satOff val="-25472"/>
                <a:lumOff val="24573"/>
                <a:alphaOff val="0"/>
                <a:tint val="65000"/>
                <a:satMod val="270000"/>
              </a:schemeClr>
            </a:gs>
            <a:gs pos="25000">
              <a:schemeClr val="accent2">
                <a:shade val="80000"/>
                <a:hueOff val="153905"/>
                <a:satOff val="-25472"/>
                <a:lumOff val="24573"/>
                <a:alphaOff val="0"/>
                <a:tint val="60000"/>
                <a:satMod val="300000"/>
              </a:schemeClr>
            </a:gs>
            <a:gs pos="100000">
              <a:schemeClr val="accent2">
                <a:shade val="80000"/>
                <a:hueOff val="153905"/>
                <a:satOff val="-25472"/>
                <a:lumOff val="24573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Ведение воинского учёта-83,7 тыс.руб.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18" y="3531670"/>
        <a:ext cx="6246324" cy="388524"/>
      </dsp:txXfrm>
    </dsp:sp>
    <dsp:sp modelId="{2F907F58-1532-4621-988E-2297C0B4E8BA}">
      <dsp:nvSpPr>
        <dsp:cNvPr id="0" name=""/>
        <dsp:cNvSpPr/>
      </dsp:nvSpPr>
      <dsp:spPr>
        <a:xfrm>
          <a:off x="0" y="4085734"/>
          <a:ext cx="6288360" cy="4305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79556"/>
                <a:satOff val="-29718"/>
                <a:lumOff val="28669"/>
                <a:alphaOff val="0"/>
                <a:tint val="65000"/>
                <a:satMod val="270000"/>
              </a:schemeClr>
            </a:gs>
            <a:gs pos="25000">
              <a:schemeClr val="accent2">
                <a:shade val="80000"/>
                <a:hueOff val="179556"/>
                <a:satOff val="-29718"/>
                <a:lumOff val="28669"/>
                <a:alphaOff val="0"/>
                <a:tint val="60000"/>
                <a:satMod val="300000"/>
              </a:schemeClr>
            </a:gs>
            <a:gs pos="100000">
              <a:schemeClr val="accent2">
                <a:shade val="80000"/>
                <a:hueOff val="179556"/>
                <a:satOff val="-29718"/>
                <a:lumOff val="28669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Пожарная безопасность- 21,4 тыс.руб.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18" y="4106752"/>
        <a:ext cx="6246324" cy="388524"/>
      </dsp:txXfrm>
    </dsp:sp>
    <dsp:sp modelId="{7FBCE467-00C7-4A45-A686-691ACE93EA20}">
      <dsp:nvSpPr>
        <dsp:cNvPr id="0" name=""/>
        <dsp:cNvSpPr/>
      </dsp:nvSpPr>
      <dsp:spPr>
        <a:xfrm>
          <a:off x="0" y="4605169"/>
          <a:ext cx="6288360" cy="43056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05206"/>
                <a:satOff val="-33963"/>
                <a:lumOff val="32764"/>
                <a:alphaOff val="0"/>
                <a:tint val="65000"/>
                <a:satMod val="270000"/>
              </a:schemeClr>
            </a:gs>
            <a:gs pos="25000">
              <a:schemeClr val="accent2">
                <a:shade val="80000"/>
                <a:hueOff val="205206"/>
                <a:satOff val="-33963"/>
                <a:lumOff val="32764"/>
                <a:alphaOff val="0"/>
                <a:tint val="60000"/>
                <a:satMod val="300000"/>
              </a:schemeClr>
            </a:gs>
            <a:gs pos="100000">
              <a:schemeClr val="accent2">
                <a:shade val="80000"/>
                <a:hueOff val="205206"/>
                <a:satOff val="-33963"/>
                <a:lumOff val="32764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На межевание земель-592,4 тыс.руб.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018" y="4626187"/>
        <a:ext cx="6246324" cy="38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41F55-751F-4623-8B29-E09A4217DF03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34CE9-45DD-4F21-A297-6C7E812CE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30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4172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772816"/>
            <a:ext cx="792088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ОТЧЁТ  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главы Бережновского сельского поселения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результатах деятельности и деятельности администрации поселения за2023 и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планы на 2024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5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979658985"/>
              </p:ext>
            </p:extLst>
          </p:nvPr>
        </p:nvGraphicFramePr>
        <p:xfrm>
          <a:off x="1524000" y="1124744"/>
          <a:ext cx="62883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324844"/>
            <a:ext cx="80648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РАСХОДЫ НА 01.12.2023г.-7909,8 тыс.руб </a:t>
            </a:r>
            <a:endParaRPr lang="ru-RU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2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806489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Расходы </a:t>
            </a:r>
            <a:r>
              <a:rPr lang="ru-RU" sz="2400" b="1" dirty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осуществляются в рамках </a:t>
            </a:r>
            <a:endParaRPr lang="ru-RU" sz="2400" b="1" dirty="0" smtClean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ведомственной </a:t>
            </a:r>
            <a:r>
              <a:rPr lang="ru-RU" sz="2400" b="1" dirty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целевой программы «Дорожный фонд </a:t>
            </a:r>
            <a:endParaRPr lang="ru-RU" sz="2400" b="1" dirty="0" smtClean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Бережновского </a:t>
            </a:r>
            <a:r>
              <a:rPr lang="ru-RU" sz="2400" b="1" dirty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сельского поселения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 </a:t>
            </a:r>
            <a:endParaRPr lang="ru-RU" sz="24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564904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/>
                <a:ea typeface="Calibri"/>
              </a:rPr>
              <a:t>«Мероприятия в сфере дорожной деятельности»- 132,0 тыс.руб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04657" y="2598604"/>
            <a:ext cx="396044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latin typeface="Times New Roman"/>
                <a:ea typeface="Calibri"/>
              </a:rPr>
              <a:t>«Ремонт и содержание дорог общего пользования»- 899,7 тыс.руб : 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профилирования грунтовых дорог в границах населенных пунктов- 132,0 тыс.руб.;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содержание дорожного полотна- 440,7 тыс.руб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ямочный ремонт дорог  (асфальтобетонное покрытие по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ул.Ленина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ул.Октябрьская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), 180 </a:t>
            </a:r>
            <a:r>
              <a:rPr lang="ru-RU" sz="1400" dirty="0" err="1">
                <a:latin typeface="Times New Roman" pitchFamily="18" charset="0"/>
                <a:ea typeface="Calibri"/>
                <a:cs typeface="Times New Roman" pitchFamily="18" charset="0"/>
              </a:rPr>
              <a:t>кв.м</a:t>
            </a:r>
            <a:r>
              <a:rPr lang="ru-RU" sz="1400" dirty="0">
                <a:latin typeface="Times New Roman" pitchFamily="18" charset="0"/>
                <a:ea typeface="Calibri"/>
                <a:cs typeface="Times New Roman" pitchFamily="18" charset="0"/>
              </a:rPr>
              <a:t>.- 120,0 тыс.руб</a:t>
            </a:r>
            <a:r>
              <a:rPr lang="ru-RU" sz="1400" dirty="0" smtClean="0">
                <a:latin typeface="Times New Roman" pitchFamily="18" charset="0"/>
                <a:ea typeface="Calibri"/>
                <a:cs typeface="Times New Roman" pitchFamily="18" charset="0"/>
              </a:rPr>
              <a:t>.;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освещение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Calibri"/>
              </a:rPr>
              <a:t>внутрипоселковых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 дорог- 203,9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Calibri"/>
              </a:rPr>
              <a:t>тыс.руб;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Times New Roman"/>
                <a:ea typeface="Calibri"/>
              </a:rPr>
              <a:t>прочие расходы (транспортный налог)- 3,1 тыс.руб.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  <a:ea typeface="Calibri"/>
              </a:rPr>
              <a:t>          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988246" y="2105314"/>
            <a:ext cx="720080" cy="45959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064797" y="2105314"/>
            <a:ext cx="720080" cy="49329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D:\MyFolder\Desktop\Пожарная безопасность\предписание по ПБ\ответ по предписанию 2023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143248"/>
            <a:ext cx="2873746" cy="1618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3" descr="D:\MyFolder\Desktop\Пожарная безопасность\предписание по ПБ\ответ по предписанию 2023\IMG-20230518-WA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786322"/>
            <a:ext cx="3014973" cy="1697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4892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Расходы </a:t>
            </a:r>
            <a:r>
              <a:rPr lang="ru-RU" sz="2400" b="1" dirty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осуществляются в рамках муниципальной программы </a:t>
            </a:r>
            <a:endParaRPr lang="ru-RU" sz="2400" b="1" dirty="0" smtClean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400" b="1" dirty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Благоустройство территории Бережновского сельского </a:t>
            </a:r>
            <a:r>
              <a:rPr lang="ru-RU" sz="2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поселения».</a:t>
            </a:r>
            <a:endParaRPr lang="ru-RU" sz="24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204864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«</a:t>
            </a:r>
            <a:r>
              <a:rPr lang="ru-RU" dirty="0"/>
              <a:t>Прочие мероприятия по благоустройству городских округов и сельских поселений»- 599,0 тыс.руб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«Расходы по переданным полномочиям Николаевского муниципального района в части организации ритуальных услуг и содержания мест захоронения» исполнено в полном объеме в сумме 35,0 тыс.руб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«Мероприятия на содержание объектов благоустройства (средства областного бюджета)»- 327,5 </a:t>
            </a:r>
            <a:r>
              <a:rPr lang="ru-RU" dirty="0" smtClean="0"/>
              <a:t>тыс.руб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dirty="0"/>
              <a:t>«</a:t>
            </a:r>
            <a:r>
              <a:rPr lang="ru-RU" dirty="0" err="1"/>
              <a:t>Софинансирование</a:t>
            </a:r>
            <a:r>
              <a:rPr lang="ru-RU" dirty="0"/>
              <a:t> расходов на содержание объектов благоустройства за счет средств муниципальных образований» исполнено в полном объеме в сумме 77,8 тыс.руб</a:t>
            </a:r>
          </a:p>
        </p:txBody>
      </p:sp>
    </p:spTree>
    <p:extLst>
      <p:ext uri="{BB962C8B-B14F-4D97-AF65-F5344CB8AC3E}">
        <p14:creationId xmlns:p14="http://schemas.microsoft.com/office/powerpoint/2010/main" xmlns="" val="3601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2023\площадка\20230607_170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29" y="477431"/>
            <a:ext cx="2736304" cy="2002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E:\2023\площадка\20230607_170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7431"/>
            <a:ext cx="3015870" cy="200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E:\2023\Тренажеры\P1080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1985" y="3861048"/>
            <a:ext cx="3276139" cy="2457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E:\2023\Тренажеры\P10808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29" y="3887732"/>
            <a:ext cx="3111211" cy="2333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D:\MyFolder\Desktop\2023\Для схода\IMG_20231211_1227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1372" y="2060848"/>
            <a:ext cx="3168352" cy="23855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77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23\ударник на кладбище 28.09.2023\20230927_093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2952328" cy="364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E:\2023\ударник на кладбище 28.09.2023\20230927_093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3"/>
            <a:ext cx="3026925" cy="3456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E:\2023\Ударник19.09.2023\P1090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387957" cy="25409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E:\2023\Ударник19.09.2023\P10903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03501"/>
            <a:ext cx="3435963" cy="2576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E:\2023\ударник\IMG-20230412-WA0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3407" y="2132855"/>
            <a:ext cx="2952328" cy="17108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36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404664"/>
            <a:ext cx="604867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развитие сферы культуры направлено 2046,4 тыс.руб.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311" y="1412776"/>
            <a:ext cx="26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3853" y="3534606"/>
            <a:ext cx="2771691" cy="2771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638967" y="5865540"/>
            <a:ext cx="312249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Сценический монитор – 39,67тыс.руб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MyFolder\Desktop\2023\Для схода\IMG_20231211_122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89" y="3624753"/>
            <a:ext cx="3004738" cy="2262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540114" y="5805264"/>
            <a:ext cx="348133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Отремонтирован фасад здания и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прилегающая территория – 93,5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276631"/>
            <a:ext cx="2453981" cy="3259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1272758"/>
            <a:ext cx="329551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Ремонт читального зала - 56,7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7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187" y="1375347"/>
            <a:ext cx="7282721" cy="1012190"/>
            <a:chOff x="612990" y="1628520"/>
            <a:chExt cx="7404100" cy="1012190"/>
          </a:xfrm>
        </p:grpSpPr>
        <p:sp>
          <p:nvSpPr>
            <p:cNvPr id="3" name="object 3"/>
            <p:cNvSpPr/>
            <p:nvPr/>
          </p:nvSpPr>
          <p:spPr>
            <a:xfrm>
              <a:off x="619340" y="2003983"/>
              <a:ext cx="7391400" cy="630555"/>
            </a:xfrm>
            <a:custGeom>
              <a:avLst/>
              <a:gdLst/>
              <a:ahLst/>
              <a:cxnLst/>
              <a:rect l="l" t="t" r="r" b="b"/>
              <a:pathLst>
                <a:path w="7391400" h="630555">
                  <a:moveTo>
                    <a:pt x="7391019" y="0"/>
                  </a:moveTo>
                  <a:lnTo>
                    <a:pt x="0" y="0"/>
                  </a:lnTo>
                  <a:lnTo>
                    <a:pt x="0" y="629996"/>
                  </a:lnTo>
                  <a:lnTo>
                    <a:pt x="7391019" y="629996"/>
                  </a:lnTo>
                  <a:lnTo>
                    <a:pt x="739101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9340" y="2003983"/>
              <a:ext cx="7391400" cy="630555"/>
            </a:xfrm>
            <a:custGeom>
              <a:avLst/>
              <a:gdLst/>
              <a:ahLst/>
              <a:cxnLst/>
              <a:rect l="l" t="t" r="r" b="b"/>
              <a:pathLst>
                <a:path w="7391400" h="630555">
                  <a:moveTo>
                    <a:pt x="0" y="629996"/>
                  </a:moveTo>
                  <a:lnTo>
                    <a:pt x="7391019" y="629996"/>
                  </a:lnTo>
                  <a:lnTo>
                    <a:pt x="7391019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88885" y="1634870"/>
              <a:ext cx="5173980" cy="738505"/>
            </a:xfrm>
            <a:custGeom>
              <a:avLst/>
              <a:gdLst/>
              <a:ahLst/>
              <a:cxnLst/>
              <a:rect l="l" t="t" r="r" b="b"/>
              <a:pathLst>
                <a:path w="5173980" h="738505">
                  <a:moveTo>
                    <a:pt x="5050726" y="0"/>
                  </a:moveTo>
                  <a:lnTo>
                    <a:pt x="122999" y="0"/>
                  </a:lnTo>
                  <a:lnTo>
                    <a:pt x="75121" y="9673"/>
                  </a:lnTo>
                  <a:lnTo>
                    <a:pt x="36025" y="36052"/>
                  </a:lnTo>
                  <a:lnTo>
                    <a:pt x="9665" y="75170"/>
                  </a:lnTo>
                  <a:lnTo>
                    <a:pt x="0" y="123062"/>
                  </a:lnTo>
                  <a:lnTo>
                    <a:pt x="0" y="615061"/>
                  </a:lnTo>
                  <a:lnTo>
                    <a:pt x="9665" y="662934"/>
                  </a:lnTo>
                  <a:lnTo>
                    <a:pt x="36025" y="702008"/>
                  </a:lnTo>
                  <a:lnTo>
                    <a:pt x="75121" y="728343"/>
                  </a:lnTo>
                  <a:lnTo>
                    <a:pt x="122999" y="737996"/>
                  </a:lnTo>
                  <a:lnTo>
                    <a:pt x="5050726" y="737996"/>
                  </a:lnTo>
                  <a:lnTo>
                    <a:pt x="5098545" y="728343"/>
                  </a:lnTo>
                  <a:lnTo>
                    <a:pt x="5137626" y="702008"/>
                  </a:lnTo>
                  <a:lnTo>
                    <a:pt x="5163990" y="662934"/>
                  </a:lnTo>
                  <a:lnTo>
                    <a:pt x="5173662" y="615061"/>
                  </a:lnTo>
                  <a:lnTo>
                    <a:pt x="5173662" y="123062"/>
                  </a:lnTo>
                  <a:lnTo>
                    <a:pt x="5163990" y="75170"/>
                  </a:lnTo>
                  <a:lnTo>
                    <a:pt x="5137626" y="36052"/>
                  </a:lnTo>
                  <a:lnTo>
                    <a:pt x="5098545" y="9673"/>
                  </a:lnTo>
                  <a:lnTo>
                    <a:pt x="5050726" y="0"/>
                  </a:lnTo>
                  <a:close/>
                </a:path>
              </a:pathLst>
            </a:custGeom>
            <a:solidFill>
              <a:srgbClr val="C6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8885" y="1634870"/>
              <a:ext cx="5173980" cy="738505"/>
            </a:xfrm>
            <a:custGeom>
              <a:avLst/>
              <a:gdLst/>
              <a:ahLst/>
              <a:cxnLst/>
              <a:rect l="l" t="t" r="r" b="b"/>
              <a:pathLst>
                <a:path w="5173980" h="738505">
                  <a:moveTo>
                    <a:pt x="0" y="123062"/>
                  </a:moveTo>
                  <a:lnTo>
                    <a:pt x="9665" y="75170"/>
                  </a:lnTo>
                  <a:lnTo>
                    <a:pt x="36025" y="36052"/>
                  </a:lnTo>
                  <a:lnTo>
                    <a:pt x="75121" y="9673"/>
                  </a:lnTo>
                  <a:lnTo>
                    <a:pt x="122999" y="0"/>
                  </a:lnTo>
                  <a:lnTo>
                    <a:pt x="5050726" y="0"/>
                  </a:lnTo>
                  <a:lnTo>
                    <a:pt x="5098545" y="9673"/>
                  </a:lnTo>
                  <a:lnTo>
                    <a:pt x="5137626" y="36052"/>
                  </a:lnTo>
                  <a:lnTo>
                    <a:pt x="5163990" y="75170"/>
                  </a:lnTo>
                  <a:lnTo>
                    <a:pt x="5173662" y="123062"/>
                  </a:lnTo>
                  <a:lnTo>
                    <a:pt x="5173662" y="615061"/>
                  </a:lnTo>
                  <a:lnTo>
                    <a:pt x="5163990" y="662934"/>
                  </a:lnTo>
                  <a:lnTo>
                    <a:pt x="5137626" y="702008"/>
                  </a:lnTo>
                  <a:lnTo>
                    <a:pt x="5098545" y="728343"/>
                  </a:lnTo>
                  <a:lnTo>
                    <a:pt x="5050726" y="737996"/>
                  </a:lnTo>
                  <a:lnTo>
                    <a:pt x="122999" y="737996"/>
                  </a:lnTo>
                  <a:lnTo>
                    <a:pt x="75121" y="728343"/>
                  </a:lnTo>
                  <a:lnTo>
                    <a:pt x="36025" y="702008"/>
                  </a:lnTo>
                  <a:lnTo>
                    <a:pt x="9665" y="662934"/>
                  </a:lnTo>
                  <a:lnTo>
                    <a:pt x="0" y="615061"/>
                  </a:lnTo>
                  <a:lnTo>
                    <a:pt x="0" y="12306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88220" y="1736851"/>
            <a:ext cx="3458731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Пребывающих в запасе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51823" y="1736851"/>
            <a:ext cx="96968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96695" y="2495295"/>
            <a:ext cx="7282721" cy="1012190"/>
            <a:chOff x="612990" y="2762630"/>
            <a:chExt cx="7404100" cy="1012190"/>
          </a:xfrm>
        </p:grpSpPr>
        <p:sp>
          <p:nvSpPr>
            <p:cNvPr id="10" name="object 10"/>
            <p:cNvSpPr/>
            <p:nvPr/>
          </p:nvSpPr>
          <p:spPr>
            <a:xfrm>
              <a:off x="619340" y="3137966"/>
              <a:ext cx="7391400" cy="630555"/>
            </a:xfrm>
            <a:custGeom>
              <a:avLst/>
              <a:gdLst/>
              <a:ahLst/>
              <a:cxnLst/>
              <a:rect l="l" t="t" r="r" b="b"/>
              <a:pathLst>
                <a:path w="7391400" h="630554">
                  <a:moveTo>
                    <a:pt x="7391019" y="0"/>
                  </a:moveTo>
                  <a:lnTo>
                    <a:pt x="0" y="0"/>
                  </a:lnTo>
                  <a:lnTo>
                    <a:pt x="0" y="629996"/>
                  </a:lnTo>
                  <a:lnTo>
                    <a:pt x="7391019" y="629996"/>
                  </a:lnTo>
                  <a:lnTo>
                    <a:pt x="739101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9340" y="3137966"/>
              <a:ext cx="7391400" cy="630555"/>
            </a:xfrm>
            <a:custGeom>
              <a:avLst/>
              <a:gdLst/>
              <a:ahLst/>
              <a:cxnLst/>
              <a:rect l="l" t="t" r="r" b="b"/>
              <a:pathLst>
                <a:path w="7391400" h="630554">
                  <a:moveTo>
                    <a:pt x="0" y="629996"/>
                  </a:moveTo>
                  <a:lnTo>
                    <a:pt x="7391019" y="629996"/>
                  </a:lnTo>
                  <a:lnTo>
                    <a:pt x="7391019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8885" y="2768980"/>
              <a:ext cx="5173980" cy="738505"/>
            </a:xfrm>
            <a:custGeom>
              <a:avLst/>
              <a:gdLst/>
              <a:ahLst/>
              <a:cxnLst/>
              <a:rect l="l" t="t" r="r" b="b"/>
              <a:pathLst>
                <a:path w="5173980" h="738504">
                  <a:moveTo>
                    <a:pt x="5050726" y="0"/>
                  </a:moveTo>
                  <a:lnTo>
                    <a:pt x="122999" y="0"/>
                  </a:lnTo>
                  <a:lnTo>
                    <a:pt x="75121" y="9653"/>
                  </a:lnTo>
                  <a:lnTo>
                    <a:pt x="36025" y="35988"/>
                  </a:lnTo>
                  <a:lnTo>
                    <a:pt x="9665" y="75062"/>
                  </a:lnTo>
                  <a:lnTo>
                    <a:pt x="0" y="122936"/>
                  </a:lnTo>
                  <a:lnTo>
                    <a:pt x="0" y="614934"/>
                  </a:lnTo>
                  <a:lnTo>
                    <a:pt x="9665" y="662826"/>
                  </a:lnTo>
                  <a:lnTo>
                    <a:pt x="36025" y="701944"/>
                  </a:lnTo>
                  <a:lnTo>
                    <a:pt x="75121" y="728323"/>
                  </a:lnTo>
                  <a:lnTo>
                    <a:pt x="122999" y="737997"/>
                  </a:lnTo>
                  <a:lnTo>
                    <a:pt x="5050726" y="737997"/>
                  </a:lnTo>
                  <a:lnTo>
                    <a:pt x="5098545" y="728323"/>
                  </a:lnTo>
                  <a:lnTo>
                    <a:pt x="5137626" y="701944"/>
                  </a:lnTo>
                  <a:lnTo>
                    <a:pt x="5163990" y="662826"/>
                  </a:lnTo>
                  <a:lnTo>
                    <a:pt x="5173662" y="614934"/>
                  </a:lnTo>
                  <a:lnTo>
                    <a:pt x="5173662" y="122936"/>
                  </a:lnTo>
                  <a:lnTo>
                    <a:pt x="5163990" y="75062"/>
                  </a:lnTo>
                  <a:lnTo>
                    <a:pt x="5137626" y="35988"/>
                  </a:lnTo>
                  <a:lnTo>
                    <a:pt x="5098545" y="9653"/>
                  </a:lnTo>
                  <a:lnTo>
                    <a:pt x="5050726" y="0"/>
                  </a:lnTo>
                  <a:close/>
                </a:path>
              </a:pathLst>
            </a:custGeom>
            <a:solidFill>
              <a:srgbClr val="C6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8885" y="2768980"/>
              <a:ext cx="5173980" cy="738505"/>
            </a:xfrm>
            <a:custGeom>
              <a:avLst/>
              <a:gdLst/>
              <a:ahLst/>
              <a:cxnLst/>
              <a:rect l="l" t="t" r="r" b="b"/>
              <a:pathLst>
                <a:path w="5173980" h="738504">
                  <a:moveTo>
                    <a:pt x="0" y="122936"/>
                  </a:moveTo>
                  <a:lnTo>
                    <a:pt x="9665" y="75062"/>
                  </a:lnTo>
                  <a:lnTo>
                    <a:pt x="36025" y="35988"/>
                  </a:lnTo>
                  <a:lnTo>
                    <a:pt x="75121" y="9653"/>
                  </a:lnTo>
                  <a:lnTo>
                    <a:pt x="122999" y="0"/>
                  </a:lnTo>
                  <a:lnTo>
                    <a:pt x="5050726" y="0"/>
                  </a:lnTo>
                  <a:lnTo>
                    <a:pt x="5098545" y="9653"/>
                  </a:lnTo>
                  <a:lnTo>
                    <a:pt x="5137626" y="35988"/>
                  </a:lnTo>
                  <a:lnTo>
                    <a:pt x="5163990" y="75062"/>
                  </a:lnTo>
                  <a:lnTo>
                    <a:pt x="5173662" y="122936"/>
                  </a:lnTo>
                  <a:lnTo>
                    <a:pt x="5173662" y="614934"/>
                  </a:lnTo>
                  <a:lnTo>
                    <a:pt x="5163990" y="662826"/>
                  </a:lnTo>
                  <a:lnTo>
                    <a:pt x="5137626" y="701944"/>
                  </a:lnTo>
                  <a:lnTo>
                    <a:pt x="5098545" y="728323"/>
                  </a:lnTo>
                  <a:lnTo>
                    <a:pt x="5050726" y="737997"/>
                  </a:lnTo>
                  <a:lnTo>
                    <a:pt x="122999" y="737997"/>
                  </a:lnTo>
                  <a:lnTo>
                    <a:pt x="75121" y="728323"/>
                  </a:lnTo>
                  <a:lnTo>
                    <a:pt x="36025" y="701944"/>
                  </a:lnTo>
                  <a:lnTo>
                    <a:pt x="9665" y="662826"/>
                  </a:lnTo>
                  <a:lnTo>
                    <a:pt x="0" y="614934"/>
                  </a:lnTo>
                  <a:lnTo>
                    <a:pt x="0" y="1229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188963" y="2741429"/>
            <a:ext cx="263607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первоначальном учете 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51824" y="2710651"/>
            <a:ext cx="557134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5433" y="3576066"/>
            <a:ext cx="7282721" cy="972185"/>
            <a:chOff x="612990" y="3936110"/>
            <a:chExt cx="7404100" cy="972185"/>
          </a:xfrm>
        </p:grpSpPr>
        <p:sp>
          <p:nvSpPr>
            <p:cNvPr id="18" name="object 18"/>
            <p:cNvSpPr/>
            <p:nvPr/>
          </p:nvSpPr>
          <p:spPr>
            <a:xfrm>
              <a:off x="619340" y="4271949"/>
              <a:ext cx="7391400" cy="630555"/>
            </a:xfrm>
            <a:custGeom>
              <a:avLst/>
              <a:gdLst/>
              <a:ahLst/>
              <a:cxnLst/>
              <a:rect l="l" t="t" r="r" b="b"/>
              <a:pathLst>
                <a:path w="7391400" h="630554">
                  <a:moveTo>
                    <a:pt x="7391019" y="0"/>
                  </a:moveTo>
                  <a:lnTo>
                    <a:pt x="0" y="0"/>
                  </a:lnTo>
                  <a:lnTo>
                    <a:pt x="0" y="629996"/>
                  </a:lnTo>
                  <a:lnTo>
                    <a:pt x="7391019" y="629996"/>
                  </a:lnTo>
                  <a:lnTo>
                    <a:pt x="739101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9340" y="4271949"/>
              <a:ext cx="7391400" cy="630555"/>
            </a:xfrm>
            <a:custGeom>
              <a:avLst/>
              <a:gdLst/>
              <a:ahLst/>
              <a:cxnLst/>
              <a:rect l="l" t="t" r="r" b="b"/>
              <a:pathLst>
                <a:path w="7391400" h="630554">
                  <a:moveTo>
                    <a:pt x="0" y="629996"/>
                  </a:moveTo>
                  <a:lnTo>
                    <a:pt x="7391019" y="629996"/>
                  </a:lnTo>
                  <a:lnTo>
                    <a:pt x="7391019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7120" y="3942460"/>
              <a:ext cx="5173980" cy="738505"/>
            </a:xfrm>
            <a:custGeom>
              <a:avLst/>
              <a:gdLst/>
              <a:ahLst/>
              <a:cxnLst/>
              <a:rect l="l" t="t" r="r" b="b"/>
              <a:pathLst>
                <a:path w="5173980" h="738504">
                  <a:moveTo>
                    <a:pt x="5050713" y="0"/>
                  </a:moveTo>
                  <a:lnTo>
                    <a:pt x="122999" y="0"/>
                  </a:lnTo>
                  <a:lnTo>
                    <a:pt x="75121" y="9673"/>
                  </a:lnTo>
                  <a:lnTo>
                    <a:pt x="36025" y="36052"/>
                  </a:lnTo>
                  <a:lnTo>
                    <a:pt x="9665" y="75170"/>
                  </a:lnTo>
                  <a:lnTo>
                    <a:pt x="0" y="123062"/>
                  </a:lnTo>
                  <a:lnTo>
                    <a:pt x="0" y="614933"/>
                  </a:lnTo>
                  <a:lnTo>
                    <a:pt x="9665" y="662826"/>
                  </a:lnTo>
                  <a:lnTo>
                    <a:pt x="36025" y="701944"/>
                  </a:lnTo>
                  <a:lnTo>
                    <a:pt x="75121" y="728323"/>
                  </a:lnTo>
                  <a:lnTo>
                    <a:pt x="122999" y="737996"/>
                  </a:lnTo>
                  <a:lnTo>
                    <a:pt x="5050713" y="737996"/>
                  </a:lnTo>
                  <a:lnTo>
                    <a:pt x="5098586" y="728323"/>
                  </a:lnTo>
                  <a:lnTo>
                    <a:pt x="5137661" y="701944"/>
                  </a:lnTo>
                  <a:lnTo>
                    <a:pt x="5163995" y="662826"/>
                  </a:lnTo>
                  <a:lnTo>
                    <a:pt x="5173649" y="614933"/>
                  </a:lnTo>
                  <a:lnTo>
                    <a:pt x="5173649" y="123062"/>
                  </a:lnTo>
                  <a:lnTo>
                    <a:pt x="5163995" y="75170"/>
                  </a:lnTo>
                  <a:lnTo>
                    <a:pt x="5137661" y="36052"/>
                  </a:lnTo>
                  <a:lnTo>
                    <a:pt x="5098586" y="9673"/>
                  </a:lnTo>
                  <a:lnTo>
                    <a:pt x="5050713" y="0"/>
                  </a:lnTo>
                  <a:close/>
                </a:path>
              </a:pathLst>
            </a:custGeom>
            <a:solidFill>
              <a:srgbClr val="C6F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87120" y="3942460"/>
              <a:ext cx="5173980" cy="738505"/>
            </a:xfrm>
            <a:custGeom>
              <a:avLst/>
              <a:gdLst/>
              <a:ahLst/>
              <a:cxnLst/>
              <a:rect l="l" t="t" r="r" b="b"/>
              <a:pathLst>
                <a:path w="5173980" h="738504">
                  <a:moveTo>
                    <a:pt x="0" y="123062"/>
                  </a:moveTo>
                  <a:lnTo>
                    <a:pt x="9665" y="75170"/>
                  </a:lnTo>
                  <a:lnTo>
                    <a:pt x="36025" y="36052"/>
                  </a:lnTo>
                  <a:lnTo>
                    <a:pt x="75121" y="9673"/>
                  </a:lnTo>
                  <a:lnTo>
                    <a:pt x="122999" y="0"/>
                  </a:lnTo>
                  <a:lnTo>
                    <a:pt x="5050713" y="0"/>
                  </a:lnTo>
                  <a:lnTo>
                    <a:pt x="5098586" y="9673"/>
                  </a:lnTo>
                  <a:lnTo>
                    <a:pt x="5137661" y="36052"/>
                  </a:lnTo>
                  <a:lnTo>
                    <a:pt x="5163995" y="75170"/>
                  </a:lnTo>
                  <a:lnTo>
                    <a:pt x="5173649" y="123062"/>
                  </a:lnTo>
                  <a:lnTo>
                    <a:pt x="5173649" y="614933"/>
                  </a:lnTo>
                  <a:lnTo>
                    <a:pt x="5163995" y="662826"/>
                  </a:lnTo>
                  <a:lnTo>
                    <a:pt x="5137661" y="701944"/>
                  </a:lnTo>
                  <a:lnTo>
                    <a:pt x="5098586" y="728323"/>
                  </a:lnTo>
                  <a:lnTo>
                    <a:pt x="5050713" y="737996"/>
                  </a:lnTo>
                  <a:lnTo>
                    <a:pt x="122999" y="737996"/>
                  </a:lnTo>
                  <a:lnTo>
                    <a:pt x="75121" y="728323"/>
                  </a:lnTo>
                  <a:lnTo>
                    <a:pt x="36025" y="701944"/>
                  </a:lnTo>
                  <a:lnTo>
                    <a:pt x="9665" y="662826"/>
                  </a:lnTo>
                  <a:lnTo>
                    <a:pt x="0" y="614933"/>
                  </a:lnTo>
                  <a:lnTo>
                    <a:pt x="0" y="123062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83190" y="4550736"/>
            <a:ext cx="7282721" cy="1012190"/>
            <a:chOff x="612990" y="5030596"/>
            <a:chExt cx="7404100" cy="1012190"/>
          </a:xfrm>
        </p:grpSpPr>
        <p:sp>
          <p:nvSpPr>
            <p:cNvPr id="25" name="object 25"/>
            <p:cNvSpPr/>
            <p:nvPr/>
          </p:nvSpPr>
          <p:spPr>
            <a:xfrm>
              <a:off x="619340" y="5405919"/>
              <a:ext cx="7391400" cy="630555"/>
            </a:xfrm>
            <a:custGeom>
              <a:avLst/>
              <a:gdLst/>
              <a:ahLst/>
              <a:cxnLst/>
              <a:rect l="l" t="t" r="r" b="b"/>
              <a:pathLst>
                <a:path w="7391400" h="630554">
                  <a:moveTo>
                    <a:pt x="7391019" y="0"/>
                  </a:moveTo>
                  <a:lnTo>
                    <a:pt x="0" y="0"/>
                  </a:lnTo>
                  <a:lnTo>
                    <a:pt x="0" y="629996"/>
                  </a:lnTo>
                  <a:lnTo>
                    <a:pt x="7391019" y="629996"/>
                  </a:lnTo>
                  <a:lnTo>
                    <a:pt x="739101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9340" y="5405919"/>
              <a:ext cx="7391400" cy="630555"/>
            </a:xfrm>
            <a:custGeom>
              <a:avLst/>
              <a:gdLst/>
              <a:ahLst/>
              <a:cxnLst/>
              <a:rect l="l" t="t" r="r" b="b"/>
              <a:pathLst>
                <a:path w="7391400" h="630554">
                  <a:moveTo>
                    <a:pt x="0" y="629996"/>
                  </a:moveTo>
                  <a:lnTo>
                    <a:pt x="7391019" y="629996"/>
                  </a:lnTo>
                  <a:lnTo>
                    <a:pt x="7391019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8885" y="5036946"/>
              <a:ext cx="5173980" cy="738505"/>
            </a:xfrm>
            <a:custGeom>
              <a:avLst/>
              <a:gdLst/>
              <a:ahLst/>
              <a:cxnLst/>
              <a:rect l="l" t="t" r="r" b="b"/>
              <a:pathLst>
                <a:path w="5173980" h="738504">
                  <a:moveTo>
                    <a:pt x="5050726" y="0"/>
                  </a:moveTo>
                  <a:lnTo>
                    <a:pt x="122999" y="0"/>
                  </a:lnTo>
                  <a:lnTo>
                    <a:pt x="75121" y="9653"/>
                  </a:lnTo>
                  <a:lnTo>
                    <a:pt x="36025" y="35988"/>
                  </a:lnTo>
                  <a:lnTo>
                    <a:pt x="9665" y="75062"/>
                  </a:lnTo>
                  <a:lnTo>
                    <a:pt x="0" y="122935"/>
                  </a:lnTo>
                  <a:lnTo>
                    <a:pt x="0" y="614972"/>
                  </a:lnTo>
                  <a:lnTo>
                    <a:pt x="9665" y="662849"/>
                  </a:lnTo>
                  <a:lnTo>
                    <a:pt x="36025" y="701946"/>
                  </a:lnTo>
                  <a:lnTo>
                    <a:pt x="75121" y="728305"/>
                  </a:lnTo>
                  <a:lnTo>
                    <a:pt x="122999" y="737971"/>
                  </a:lnTo>
                  <a:lnTo>
                    <a:pt x="5050726" y="737971"/>
                  </a:lnTo>
                  <a:lnTo>
                    <a:pt x="5098545" y="728305"/>
                  </a:lnTo>
                  <a:lnTo>
                    <a:pt x="5137626" y="701946"/>
                  </a:lnTo>
                  <a:lnTo>
                    <a:pt x="5163990" y="662849"/>
                  </a:lnTo>
                  <a:lnTo>
                    <a:pt x="5173662" y="614972"/>
                  </a:lnTo>
                  <a:lnTo>
                    <a:pt x="5173662" y="122935"/>
                  </a:lnTo>
                  <a:lnTo>
                    <a:pt x="5163990" y="75062"/>
                  </a:lnTo>
                  <a:lnTo>
                    <a:pt x="5137626" y="35988"/>
                  </a:lnTo>
                  <a:lnTo>
                    <a:pt x="5098545" y="9653"/>
                  </a:lnTo>
                  <a:lnTo>
                    <a:pt x="5050726" y="0"/>
                  </a:lnTo>
                  <a:close/>
                </a:path>
              </a:pathLst>
            </a:custGeom>
            <a:solidFill>
              <a:srgbClr val="C6F7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988885" y="5036946"/>
              <a:ext cx="5173980" cy="738505"/>
            </a:xfrm>
            <a:custGeom>
              <a:avLst/>
              <a:gdLst/>
              <a:ahLst/>
              <a:cxnLst/>
              <a:rect l="l" t="t" r="r" b="b"/>
              <a:pathLst>
                <a:path w="5173980" h="738504">
                  <a:moveTo>
                    <a:pt x="0" y="122935"/>
                  </a:moveTo>
                  <a:lnTo>
                    <a:pt x="9665" y="75062"/>
                  </a:lnTo>
                  <a:lnTo>
                    <a:pt x="36025" y="35988"/>
                  </a:lnTo>
                  <a:lnTo>
                    <a:pt x="75121" y="9653"/>
                  </a:lnTo>
                  <a:lnTo>
                    <a:pt x="122999" y="0"/>
                  </a:lnTo>
                  <a:lnTo>
                    <a:pt x="5050726" y="0"/>
                  </a:lnTo>
                  <a:lnTo>
                    <a:pt x="5098545" y="9653"/>
                  </a:lnTo>
                  <a:lnTo>
                    <a:pt x="5137626" y="35988"/>
                  </a:lnTo>
                  <a:lnTo>
                    <a:pt x="5163990" y="75062"/>
                  </a:lnTo>
                  <a:lnTo>
                    <a:pt x="5173662" y="122935"/>
                  </a:lnTo>
                  <a:lnTo>
                    <a:pt x="5173662" y="614972"/>
                  </a:lnTo>
                  <a:lnTo>
                    <a:pt x="5163990" y="662849"/>
                  </a:lnTo>
                  <a:lnTo>
                    <a:pt x="5137626" y="701946"/>
                  </a:lnTo>
                  <a:lnTo>
                    <a:pt x="5098545" y="728305"/>
                  </a:lnTo>
                  <a:lnTo>
                    <a:pt x="5050726" y="737971"/>
                  </a:lnTo>
                  <a:lnTo>
                    <a:pt x="122999" y="737971"/>
                  </a:lnTo>
                  <a:lnTo>
                    <a:pt x="75121" y="728305"/>
                  </a:lnTo>
                  <a:lnTo>
                    <a:pt x="36025" y="701946"/>
                  </a:lnTo>
                  <a:lnTo>
                    <a:pt x="9665" y="662849"/>
                  </a:lnTo>
                  <a:lnTo>
                    <a:pt x="0" y="614972"/>
                  </a:lnTo>
                  <a:lnTo>
                    <a:pt x="0" y="122935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94899" y="3713452"/>
            <a:ext cx="426595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62425" algn="l"/>
              </a:tabLst>
            </a:pPr>
            <a:r>
              <a:rPr lang="ru-RU" sz="1600" b="1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ризвано на службу в </a:t>
            </a:r>
            <a:r>
              <a:rPr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4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sz="16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500" b="1" dirty="0">
                <a:solidFill>
                  <a:srgbClr val="C00000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  <a:latin typeface="Calibri"/>
                <a:cs typeface="Times New Roman" pitchFamily="18" charset="0"/>
              </a:rPr>
              <a:t>             </a:t>
            </a:r>
            <a:r>
              <a:rPr lang="ru-RU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869" y="249936"/>
            <a:ext cx="6784548" cy="885444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070890" y="146527"/>
            <a:ext cx="4564505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 smtClean="0"/>
              <a:t>ВОИНСКИЙ </a:t>
            </a:r>
            <a:r>
              <a:rPr spc="-10" dirty="0"/>
              <a:t>УЧЕТ</a:t>
            </a: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400" spc="-15" dirty="0">
                <a:solidFill>
                  <a:srgbClr val="FFFF00"/>
                </a:solidFill>
              </a:rPr>
              <a:t>ВСЕГО</a:t>
            </a:r>
            <a:r>
              <a:rPr sz="2400" spc="-20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–</a:t>
            </a:r>
            <a:r>
              <a:rPr sz="2400" spc="-20" dirty="0">
                <a:solidFill>
                  <a:srgbClr val="FFFF00"/>
                </a:solidFill>
              </a:rPr>
              <a:t> </a:t>
            </a:r>
            <a:r>
              <a:rPr lang="ru-RU" sz="2400" spc="-5" dirty="0" smtClean="0">
                <a:solidFill>
                  <a:srgbClr val="FFFF00"/>
                </a:solidFill>
              </a:rPr>
              <a:t>253</a:t>
            </a:r>
            <a:r>
              <a:rPr sz="2400" spc="-30" dirty="0" smtClean="0">
                <a:solidFill>
                  <a:srgbClr val="FFFF00"/>
                </a:solidFill>
              </a:rPr>
              <a:t> </a:t>
            </a:r>
            <a:r>
              <a:rPr sz="2400" spc="-5" dirty="0">
                <a:solidFill>
                  <a:srgbClr val="FFFF00"/>
                </a:solidFill>
              </a:rPr>
              <a:t>ЧЕЛОВЕК</a:t>
            </a:r>
            <a:endParaRPr sz="2400" dirty="0"/>
          </a:p>
        </p:txBody>
      </p:sp>
      <p:sp>
        <p:nvSpPr>
          <p:cNvPr id="32" name="object 29"/>
          <p:cNvSpPr txBox="1"/>
          <p:nvPr/>
        </p:nvSpPr>
        <p:spPr>
          <a:xfrm>
            <a:off x="1175830" y="4781468"/>
            <a:ext cx="413508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62425" algn="l"/>
              </a:tabLst>
            </a:pPr>
            <a:r>
              <a:rPr lang="ru-RU" sz="16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Мобилизованных                                   </a:t>
            </a:r>
            <a:r>
              <a:rPr lang="ru-RU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object 9"/>
          <p:cNvGrpSpPr/>
          <p:nvPr/>
        </p:nvGrpSpPr>
        <p:grpSpPr>
          <a:xfrm>
            <a:off x="567445" y="5678416"/>
            <a:ext cx="7282721" cy="1012190"/>
            <a:chOff x="612990" y="2762630"/>
            <a:chExt cx="7404100" cy="1012190"/>
          </a:xfrm>
        </p:grpSpPr>
        <p:sp>
          <p:nvSpPr>
            <p:cNvPr id="35" name="object 10"/>
            <p:cNvSpPr/>
            <p:nvPr/>
          </p:nvSpPr>
          <p:spPr>
            <a:xfrm>
              <a:off x="619340" y="3137966"/>
              <a:ext cx="7391400" cy="630555"/>
            </a:xfrm>
            <a:custGeom>
              <a:avLst/>
              <a:gdLst/>
              <a:ahLst/>
              <a:cxnLst/>
              <a:rect l="l" t="t" r="r" b="b"/>
              <a:pathLst>
                <a:path w="7391400" h="630554">
                  <a:moveTo>
                    <a:pt x="7391019" y="0"/>
                  </a:moveTo>
                  <a:lnTo>
                    <a:pt x="0" y="0"/>
                  </a:lnTo>
                  <a:lnTo>
                    <a:pt x="0" y="629996"/>
                  </a:lnTo>
                  <a:lnTo>
                    <a:pt x="7391019" y="629996"/>
                  </a:lnTo>
                  <a:lnTo>
                    <a:pt x="739101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1"/>
            <p:cNvSpPr/>
            <p:nvPr/>
          </p:nvSpPr>
          <p:spPr>
            <a:xfrm>
              <a:off x="619340" y="3137966"/>
              <a:ext cx="7391400" cy="630555"/>
            </a:xfrm>
            <a:custGeom>
              <a:avLst/>
              <a:gdLst/>
              <a:ahLst/>
              <a:cxnLst/>
              <a:rect l="l" t="t" r="r" b="b"/>
              <a:pathLst>
                <a:path w="7391400" h="630554">
                  <a:moveTo>
                    <a:pt x="0" y="629996"/>
                  </a:moveTo>
                  <a:lnTo>
                    <a:pt x="7391019" y="629996"/>
                  </a:lnTo>
                  <a:lnTo>
                    <a:pt x="7391019" y="0"/>
                  </a:lnTo>
                  <a:lnTo>
                    <a:pt x="0" y="0"/>
                  </a:lnTo>
                  <a:lnTo>
                    <a:pt x="0" y="629996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2"/>
            <p:cNvSpPr/>
            <p:nvPr/>
          </p:nvSpPr>
          <p:spPr>
            <a:xfrm>
              <a:off x="988885" y="2768980"/>
              <a:ext cx="5173980" cy="738505"/>
            </a:xfrm>
            <a:custGeom>
              <a:avLst/>
              <a:gdLst/>
              <a:ahLst/>
              <a:cxnLst/>
              <a:rect l="l" t="t" r="r" b="b"/>
              <a:pathLst>
                <a:path w="5173980" h="738504">
                  <a:moveTo>
                    <a:pt x="5050726" y="0"/>
                  </a:moveTo>
                  <a:lnTo>
                    <a:pt x="122999" y="0"/>
                  </a:lnTo>
                  <a:lnTo>
                    <a:pt x="75121" y="9653"/>
                  </a:lnTo>
                  <a:lnTo>
                    <a:pt x="36025" y="35988"/>
                  </a:lnTo>
                  <a:lnTo>
                    <a:pt x="9665" y="75062"/>
                  </a:lnTo>
                  <a:lnTo>
                    <a:pt x="0" y="122936"/>
                  </a:lnTo>
                  <a:lnTo>
                    <a:pt x="0" y="614934"/>
                  </a:lnTo>
                  <a:lnTo>
                    <a:pt x="9665" y="662826"/>
                  </a:lnTo>
                  <a:lnTo>
                    <a:pt x="36025" y="701944"/>
                  </a:lnTo>
                  <a:lnTo>
                    <a:pt x="75121" y="728323"/>
                  </a:lnTo>
                  <a:lnTo>
                    <a:pt x="122999" y="737997"/>
                  </a:lnTo>
                  <a:lnTo>
                    <a:pt x="5050726" y="737997"/>
                  </a:lnTo>
                  <a:lnTo>
                    <a:pt x="5098545" y="728323"/>
                  </a:lnTo>
                  <a:lnTo>
                    <a:pt x="5137626" y="701944"/>
                  </a:lnTo>
                  <a:lnTo>
                    <a:pt x="5163990" y="662826"/>
                  </a:lnTo>
                  <a:lnTo>
                    <a:pt x="5173662" y="614934"/>
                  </a:lnTo>
                  <a:lnTo>
                    <a:pt x="5173662" y="122936"/>
                  </a:lnTo>
                  <a:lnTo>
                    <a:pt x="5163990" y="75062"/>
                  </a:lnTo>
                  <a:lnTo>
                    <a:pt x="5137626" y="35988"/>
                  </a:lnTo>
                  <a:lnTo>
                    <a:pt x="5098545" y="9653"/>
                  </a:lnTo>
                  <a:lnTo>
                    <a:pt x="5050726" y="0"/>
                  </a:lnTo>
                  <a:close/>
                </a:path>
              </a:pathLst>
            </a:custGeom>
            <a:solidFill>
              <a:srgbClr val="C6F7F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13"/>
            <p:cNvSpPr/>
            <p:nvPr/>
          </p:nvSpPr>
          <p:spPr>
            <a:xfrm>
              <a:off x="988885" y="2768980"/>
              <a:ext cx="5173980" cy="738505"/>
            </a:xfrm>
            <a:custGeom>
              <a:avLst/>
              <a:gdLst/>
              <a:ahLst/>
              <a:cxnLst/>
              <a:rect l="l" t="t" r="r" b="b"/>
              <a:pathLst>
                <a:path w="5173980" h="738504">
                  <a:moveTo>
                    <a:pt x="0" y="122936"/>
                  </a:moveTo>
                  <a:lnTo>
                    <a:pt x="9665" y="75062"/>
                  </a:lnTo>
                  <a:lnTo>
                    <a:pt x="36025" y="35988"/>
                  </a:lnTo>
                  <a:lnTo>
                    <a:pt x="75121" y="9653"/>
                  </a:lnTo>
                  <a:lnTo>
                    <a:pt x="122999" y="0"/>
                  </a:lnTo>
                  <a:lnTo>
                    <a:pt x="5050726" y="0"/>
                  </a:lnTo>
                  <a:lnTo>
                    <a:pt x="5098545" y="9653"/>
                  </a:lnTo>
                  <a:lnTo>
                    <a:pt x="5137626" y="35988"/>
                  </a:lnTo>
                  <a:lnTo>
                    <a:pt x="5163990" y="75062"/>
                  </a:lnTo>
                  <a:lnTo>
                    <a:pt x="5173662" y="122936"/>
                  </a:lnTo>
                  <a:lnTo>
                    <a:pt x="5173662" y="614934"/>
                  </a:lnTo>
                  <a:lnTo>
                    <a:pt x="5163990" y="662826"/>
                  </a:lnTo>
                  <a:lnTo>
                    <a:pt x="5137626" y="701944"/>
                  </a:lnTo>
                  <a:lnTo>
                    <a:pt x="5098545" y="728323"/>
                  </a:lnTo>
                  <a:lnTo>
                    <a:pt x="5050726" y="737997"/>
                  </a:lnTo>
                  <a:lnTo>
                    <a:pt x="122999" y="737997"/>
                  </a:lnTo>
                  <a:lnTo>
                    <a:pt x="75121" y="728323"/>
                  </a:lnTo>
                  <a:lnTo>
                    <a:pt x="36025" y="701944"/>
                  </a:lnTo>
                  <a:lnTo>
                    <a:pt x="9665" y="662826"/>
                  </a:lnTo>
                  <a:lnTo>
                    <a:pt x="0" y="614934"/>
                  </a:lnTo>
                  <a:lnTo>
                    <a:pt x="0" y="12293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29"/>
          <p:cNvSpPr txBox="1"/>
          <p:nvPr/>
        </p:nvSpPr>
        <p:spPr>
          <a:xfrm>
            <a:off x="1124263" y="5909161"/>
            <a:ext cx="4671873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62425" algn="l"/>
              </a:tabLst>
            </a:pPr>
            <a:r>
              <a:rPr lang="ru-RU" sz="1600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Служащие по контракту                        </a:t>
            </a:r>
            <a:r>
              <a:rPr lang="ru-RU" b="1"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9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" y="0"/>
            <a:ext cx="8686800" cy="6733540"/>
            <a:chOff x="57" y="0"/>
            <a:chExt cx="8686800" cy="6733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4732" y="0"/>
              <a:ext cx="6583680" cy="11018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3866" y="266700"/>
              <a:ext cx="5526405" cy="36258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52928" y="452247"/>
              <a:ext cx="53975" cy="78105"/>
            </a:xfrm>
            <a:custGeom>
              <a:avLst/>
              <a:gdLst/>
              <a:ahLst/>
              <a:cxnLst/>
              <a:rect l="l" t="t" r="r" b="b"/>
              <a:pathLst>
                <a:path w="53975" h="78104">
                  <a:moveTo>
                    <a:pt x="0" y="0"/>
                  </a:moveTo>
                  <a:lnTo>
                    <a:pt x="0" y="57785"/>
                  </a:lnTo>
                  <a:lnTo>
                    <a:pt x="0" y="66801"/>
                  </a:lnTo>
                  <a:lnTo>
                    <a:pt x="1524" y="72389"/>
                  </a:lnTo>
                  <a:lnTo>
                    <a:pt x="4445" y="74549"/>
                  </a:lnTo>
                  <a:lnTo>
                    <a:pt x="7493" y="76580"/>
                  </a:lnTo>
                  <a:lnTo>
                    <a:pt x="11049" y="77724"/>
                  </a:lnTo>
                  <a:lnTo>
                    <a:pt x="15367" y="77724"/>
                  </a:lnTo>
                  <a:lnTo>
                    <a:pt x="50863" y="54562"/>
                  </a:lnTo>
                  <a:lnTo>
                    <a:pt x="53721" y="38353"/>
                  </a:lnTo>
                  <a:lnTo>
                    <a:pt x="50363" y="21591"/>
                  </a:lnTo>
                  <a:lnTo>
                    <a:pt x="40290" y="9604"/>
                  </a:lnTo>
                  <a:lnTo>
                    <a:pt x="23502" y="2403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A4B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16962" y="369824"/>
              <a:ext cx="75183" cy="1630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8079" y="358520"/>
              <a:ext cx="64642" cy="76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77616" y="356488"/>
              <a:ext cx="287655" cy="186055"/>
            </a:xfrm>
            <a:custGeom>
              <a:avLst/>
              <a:gdLst/>
              <a:ahLst/>
              <a:cxnLst/>
              <a:rect l="l" t="t" r="r" b="b"/>
              <a:pathLst>
                <a:path w="287655" h="186054">
                  <a:moveTo>
                    <a:pt x="191769" y="0"/>
                  </a:moveTo>
                  <a:lnTo>
                    <a:pt x="287274" y="0"/>
                  </a:lnTo>
                  <a:lnTo>
                    <a:pt x="287274" y="7365"/>
                  </a:lnTo>
                  <a:lnTo>
                    <a:pt x="278512" y="9556"/>
                  </a:lnTo>
                  <a:lnTo>
                    <a:pt x="272240" y="14795"/>
                  </a:lnTo>
                  <a:lnTo>
                    <a:pt x="268468" y="23082"/>
                  </a:lnTo>
                  <a:lnTo>
                    <a:pt x="267207" y="34416"/>
                  </a:lnTo>
                  <a:lnTo>
                    <a:pt x="267207" y="151002"/>
                  </a:lnTo>
                  <a:lnTo>
                    <a:pt x="267207" y="160147"/>
                  </a:lnTo>
                  <a:lnTo>
                    <a:pt x="268731" y="166877"/>
                  </a:lnTo>
                  <a:lnTo>
                    <a:pt x="271780" y="171196"/>
                  </a:lnTo>
                  <a:lnTo>
                    <a:pt x="274700" y="175513"/>
                  </a:lnTo>
                  <a:lnTo>
                    <a:pt x="279907" y="177926"/>
                  </a:lnTo>
                  <a:lnTo>
                    <a:pt x="287274" y="178435"/>
                  </a:lnTo>
                  <a:lnTo>
                    <a:pt x="287274" y="185800"/>
                  </a:lnTo>
                  <a:lnTo>
                    <a:pt x="191769" y="185800"/>
                  </a:lnTo>
                  <a:lnTo>
                    <a:pt x="191769" y="178435"/>
                  </a:lnTo>
                  <a:lnTo>
                    <a:pt x="198755" y="177926"/>
                  </a:lnTo>
                  <a:lnTo>
                    <a:pt x="203834" y="175640"/>
                  </a:lnTo>
                  <a:lnTo>
                    <a:pt x="207009" y="171703"/>
                  </a:lnTo>
                  <a:lnTo>
                    <a:pt x="210057" y="167639"/>
                  </a:lnTo>
                  <a:lnTo>
                    <a:pt x="211581" y="160782"/>
                  </a:lnTo>
                  <a:lnTo>
                    <a:pt x="211581" y="151002"/>
                  </a:lnTo>
                  <a:lnTo>
                    <a:pt x="211581" y="34416"/>
                  </a:lnTo>
                  <a:lnTo>
                    <a:pt x="211581" y="25273"/>
                  </a:lnTo>
                  <a:lnTo>
                    <a:pt x="210184" y="18669"/>
                  </a:lnTo>
                  <a:lnTo>
                    <a:pt x="207263" y="14477"/>
                  </a:lnTo>
                  <a:lnTo>
                    <a:pt x="204343" y="10413"/>
                  </a:lnTo>
                  <a:lnTo>
                    <a:pt x="199135" y="8000"/>
                  </a:lnTo>
                  <a:lnTo>
                    <a:pt x="191769" y="7365"/>
                  </a:lnTo>
                  <a:lnTo>
                    <a:pt x="191769" y="0"/>
                  </a:lnTo>
                  <a:close/>
                </a:path>
                <a:path w="287655" h="186054">
                  <a:moveTo>
                    <a:pt x="0" y="0"/>
                  </a:moveTo>
                  <a:lnTo>
                    <a:pt x="94995" y="0"/>
                  </a:lnTo>
                  <a:lnTo>
                    <a:pt x="94995" y="7365"/>
                  </a:lnTo>
                  <a:lnTo>
                    <a:pt x="87121" y="8509"/>
                  </a:lnTo>
                  <a:lnTo>
                    <a:pt x="81787" y="11302"/>
                  </a:lnTo>
                  <a:lnTo>
                    <a:pt x="79247" y="15621"/>
                  </a:lnTo>
                  <a:lnTo>
                    <a:pt x="76581" y="19938"/>
                  </a:lnTo>
                  <a:lnTo>
                    <a:pt x="75310" y="27686"/>
                  </a:lnTo>
                  <a:lnTo>
                    <a:pt x="75310" y="38988"/>
                  </a:lnTo>
                  <a:lnTo>
                    <a:pt x="75310" y="83312"/>
                  </a:lnTo>
                  <a:lnTo>
                    <a:pt x="89662" y="83312"/>
                  </a:lnTo>
                  <a:lnTo>
                    <a:pt x="132143" y="86740"/>
                  </a:lnTo>
                  <a:lnTo>
                    <a:pt x="173575" y="104626"/>
                  </a:lnTo>
                  <a:lnTo>
                    <a:pt x="187451" y="135255"/>
                  </a:lnTo>
                  <a:lnTo>
                    <a:pt x="186072" y="146206"/>
                  </a:lnTo>
                  <a:lnTo>
                    <a:pt x="153288" y="178085"/>
                  </a:lnTo>
                  <a:lnTo>
                    <a:pt x="100710" y="185800"/>
                  </a:lnTo>
                  <a:lnTo>
                    <a:pt x="0" y="185800"/>
                  </a:lnTo>
                  <a:lnTo>
                    <a:pt x="0" y="178435"/>
                  </a:lnTo>
                  <a:lnTo>
                    <a:pt x="7746" y="177419"/>
                  </a:lnTo>
                  <a:lnTo>
                    <a:pt x="12953" y="174751"/>
                  </a:lnTo>
                  <a:lnTo>
                    <a:pt x="15620" y="170814"/>
                  </a:lnTo>
                  <a:lnTo>
                    <a:pt x="18287" y="166750"/>
                  </a:lnTo>
                  <a:lnTo>
                    <a:pt x="19684" y="159258"/>
                  </a:lnTo>
                  <a:lnTo>
                    <a:pt x="19684" y="148462"/>
                  </a:lnTo>
                  <a:lnTo>
                    <a:pt x="19684" y="36195"/>
                  </a:lnTo>
                  <a:lnTo>
                    <a:pt x="19684" y="26035"/>
                  </a:lnTo>
                  <a:lnTo>
                    <a:pt x="18287" y="19050"/>
                  </a:lnTo>
                  <a:lnTo>
                    <a:pt x="15493" y="15112"/>
                  </a:lnTo>
                  <a:lnTo>
                    <a:pt x="12572" y="11175"/>
                  </a:lnTo>
                  <a:lnTo>
                    <a:pt x="7493" y="8509"/>
                  </a:lnTo>
                  <a:lnTo>
                    <a:pt x="0" y="7365"/>
                  </a:lnTo>
                  <a:lnTo>
                    <a:pt x="0" y="0"/>
                  </a:lnTo>
                  <a:close/>
                </a:path>
              </a:pathLst>
            </a:custGeom>
            <a:ln w="10668">
              <a:solidFill>
                <a:srgbClr val="4A4B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13655" y="261365"/>
              <a:ext cx="2401951" cy="2918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6810" y="266318"/>
              <a:ext cx="1809623" cy="368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44318" y="350900"/>
              <a:ext cx="201295" cy="278765"/>
            </a:xfrm>
            <a:custGeom>
              <a:avLst/>
              <a:gdLst/>
              <a:ahLst/>
              <a:cxnLst/>
              <a:rect l="l" t="t" r="r" b="b"/>
              <a:pathLst>
                <a:path w="201294" h="278765">
                  <a:moveTo>
                    <a:pt x="129412" y="0"/>
                  </a:moveTo>
                  <a:lnTo>
                    <a:pt x="166624" y="12953"/>
                  </a:lnTo>
                  <a:lnTo>
                    <a:pt x="192150" y="48640"/>
                  </a:lnTo>
                  <a:lnTo>
                    <a:pt x="200913" y="97536"/>
                  </a:lnTo>
                  <a:lnTo>
                    <a:pt x="200344" y="111343"/>
                  </a:lnTo>
                  <a:lnTo>
                    <a:pt x="191896" y="149098"/>
                  </a:lnTo>
                  <a:lnTo>
                    <a:pt x="165607" y="184658"/>
                  </a:lnTo>
                  <a:lnTo>
                    <a:pt x="127381" y="196976"/>
                  </a:lnTo>
                  <a:lnTo>
                    <a:pt x="119880" y="196548"/>
                  </a:lnTo>
                  <a:lnTo>
                    <a:pt x="83357" y="178278"/>
                  </a:lnTo>
                  <a:lnTo>
                    <a:pt x="77977" y="172465"/>
                  </a:lnTo>
                  <a:lnTo>
                    <a:pt x="77977" y="241681"/>
                  </a:lnTo>
                  <a:lnTo>
                    <a:pt x="77977" y="251206"/>
                  </a:lnTo>
                  <a:lnTo>
                    <a:pt x="78739" y="257683"/>
                  </a:lnTo>
                  <a:lnTo>
                    <a:pt x="80263" y="261112"/>
                  </a:lnTo>
                  <a:lnTo>
                    <a:pt x="81787" y="264540"/>
                  </a:lnTo>
                  <a:lnTo>
                    <a:pt x="84074" y="267081"/>
                  </a:lnTo>
                  <a:lnTo>
                    <a:pt x="87249" y="268604"/>
                  </a:lnTo>
                  <a:lnTo>
                    <a:pt x="90424" y="270256"/>
                  </a:lnTo>
                  <a:lnTo>
                    <a:pt x="96646" y="271018"/>
                  </a:lnTo>
                  <a:lnTo>
                    <a:pt x="105918" y="271018"/>
                  </a:lnTo>
                  <a:lnTo>
                    <a:pt x="105918" y="278384"/>
                  </a:lnTo>
                  <a:lnTo>
                    <a:pt x="0" y="278384"/>
                  </a:lnTo>
                  <a:lnTo>
                    <a:pt x="0" y="271018"/>
                  </a:lnTo>
                  <a:lnTo>
                    <a:pt x="8255" y="270763"/>
                  </a:lnTo>
                  <a:lnTo>
                    <a:pt x="14350" y="268477"/>
                  </a:lnTo>
                  <a:lnTo>
                    <a:pt x="18287" y="264033"/>
                  </a:lnTo>
                  <a:lnTo>
                    <a:pt x="20955" y="260985"/>
                  </a:lnTo>
                  <a:lnTo>
                    <a:pt x="22225" y="253111"/>
                  </a:lnTo>
                  <a:lnTo>
                    <a:pt x="22225" y="240411"/>
                  </a:lnTo>
                  <a:lnTo>
                    <a:pt x="22225" y="44323"/>
                  </a:lnTo>
                  <a:lnTo>
                    <a:pt x="0" y="12953"/>
                  </a:lnTo>
                  <a:lnTo>
                    <a:pt x="0" y="5587"/>
                  </a:lnTo>
                  <a:lnTo>
                    <a:pt x="77977" y="5587"/>
                  </a:lnTo>
                  <a:lnTo>
                    <a:pt x="77977" y="29972"/>
                  </a:lnTo>
                  <a:lnTo>
                    <a:pt x="82859" y="23328"/>
                  </a:lnTo>
                  <a:lnTo>
                    <a:pt x="121007" y="593"/>
                  </a:lnTo>
                  <a:lnTo>
                    <a:pt x="129412" y="0"/>
                  </a:lnTo>
                  <a:close/>
                </a:path>
              </a:pathLst>
            </a:custGeom>
            <a:ln w="10667">
              <a:solidFill>
                <a:srgbClr val="4A4B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65628" y="345566"/>
              <a:ext cx="165988" cy="20764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983866" y="272795"/>
              <a:ext cx="368935" cy="269875"/>
            </a:xfrm>
            <a:custGeom>
              <a:avLst/>
              <a:gdLst/>
              <a:ahLst/>
              <a:cxnLst/>
              <a:rect l="l" t="t" r="r" b="b"/>
              <a:pathLst>
                <a:path w="368935" h="269875">
                  <a:moveTo>
                    <a:pt x="0" y="0"/>
                  </a:moveTo>
                  <a:lnTo>
                    <a:pt x="110108" y="0"/>
                  </a:lnTo>
                  <a:lnTo>
                    <a:pt x="185800" y="177673"/>
                  </a:lnTo>
                  <a:lnTo>
                    <a:pt x="258952" y="0"/>
                  </a:lnTo>
                  <a:lnTo>
                    <a:pt x="368553" y="0"/>
                  </a:lnTo>
                  <a:lnTo>
                    <a:pt x="368553" y="7365"/>
                  </a:lnTo>
                  <a:lnTo>
                    <a:pt x="359918" y="7365"/>
                  </a:lnTo>
                  <a:lnTo>
                    <a:pt x="351916" y="7365"/>
                  </a:lnTo>
                  <a:lnTo>
                    <a:pt x="345566" y="8762"/>
                  </a:lnTo>
                  <a:lnTo>
                    <a:pt x="340740" y="11556"/>
                  </a:lnTo>
                  <a:lnTo>
                    <a:pt x="337438" y="13461"/>
                  </a:lnTo>
                  <a:lnTo>
                    <a:pt x="334899" y="16509"/>
                  </a:lnTo>
                  <a:lnTo>
                    <a:pt x="332866" y="20954"/>
                  </a:lnTo>
                  <a:lnTo>
                    <a:pt x="331343" y="24129"/>
                  </a:lnTo>
                  <a:lnTo>
                    <a:pt x="330707" y="32384"/>
                  </a:lnTo>
                  <a:lnTo>
                    <a:pt x="330707" y="45720"/>
                  </a:lnTo>
                  <a:lnTo>
                    <a:pt x="330707" y="223392"/>
                  </a:lnTo>
                  <a:lnTo>
                    <a:pt x="341756" y="258190"/>
                  </a:lnTo>
                  <a:lnTo>
                    <a:pt x="346328" y="260857"/>
                  </a:lnTo>
                  <a:lnTo>
                    <a:pt x="352297" y="262127"/>
                  </a:lnTo>
                  <a:lnTo>
                    <a:pt x="359918" y="262127"/>
                  </a:lnTo>
                  <a:lnTo>
                    <a:pt x="368553" y="262127"/>
                  </a:lnTo>
                  <a:lnTo>
                    <a:pt x="368553" y="269493"/>
                  </a:lnTo>
                  <a:lnTo>
                    <a:pt x="227964" y="269493"/>
                  </a:lnTo>
                  <a:lnTo>
                    <a:pt x="227964" y="262127"/>
                  </a:lnTo>
                  <a:lnTo>
                    <a:pt x="236727" y="262127"/>
                  </a:lnTo>
                  <a:lnTo>
                    <a:pt x="244601" y="262127"/>
                  </a:lnTo>
                  <a:lnTo>
                    <a:pt x="250951" y="260730"/>
                  </a:lnTo>
                  <a:lnTo>
                    <a:pt x="255777" y="257937"/>
                  </a:lnTo>
                  <a:lnTo>
                    <a:pt x="259080" y="256031"/>
                  </a:lnTo>
                  <a:lnTo>
                    <a:pt x="261746" y="252856"/>
                  </a:lnTo>
                  <a:lnTo>
                    <a:pt x="263651" y="248412"/>
                  </a:lnTo>
                  <a:lnTo>
                    <a:pt x="265175" y="245237"/>
                  </a:lnTo>
                  <a:lnTo>
                    <a:pt x="265938" y="236854"/>
                  </a:lnTo>
                  <a:lnTo>
                    <a:pt x="265938" y="223392"/>
                  </a:lnTo>
                  <a:lnTo>
                    <a:pt x="265938" y="23749"/>
                  </a:lnTo>
                  <a:lnTo>
                    <a:pt x="162559" y="269493"/>
                  </a:lnTo>
                  <a:lnTo>
                    <a:pt x="157860" y="269493"/>
                  </a:lnTo>
                  <a:lnTo>
                    <a:pt x="52958" y="25526"/>
                  </a:lnTo>
                  <a:lnTo>
                    <a:pt x="52958" y="215264"/>
                  </a:lnTo>
                  <a:lnTo>
                    <a:pt x="52958" y="228473"/>
                  </a:lnTo>
                  <a:lnTo>
                    <a:pt x="53212" y="236600"/>
                  </a:lnTo>
                  <a:lnTo>
                    <a:pt x="83581" y="261727"/>
                  </a:lnTo>
                  <a:lnTo>
                    <a:pt x="92201" y="262127"/>
                  </a:lnTo>
                  <a:lnTo>
                    <a:pt x="92201" y="269493"/>
                  </a:lnTo>
                  <a:lnTo>
                    <a:pt x="0" y="269493"/>
                  </a:lnTo>
                  <a:lnTo>
                    <a:pt x="0" y="262127"/>
                  </a:lnTo>
                  <a:lnTo>
                    <a:pt x="2793" y="262127"/>
                  </a:lnTo>
                  <a:lnTo>
                    <a:pt x="8762" y="262254"/>
                  </a:lnTo>
                  <a:lnTo>
                    <a:pt x="14350" y="261238"/>
                  </a:lnTo>
                  <a:lnTo>
                    <a:pt x="19557" y="259206"/>
                  </a:lnTo>
                  <a:lnTo>
                    <a:pt x="24637" y="257175"/>
                  </a:lnTo>
                  <a:lnTo>
                    <a:pt x="28575" y="254380"/>
                  </a:lnTo>
                  <a:lnTo>
                    <a:pt x="31241" y="250951"/>
                  </a:lnTo>
                  <a:lnTo>
                    <a:pt x="33908" y="247523"/>
                  </a:lnTo>
                  <a:lnTo>
                    <a:pt x="35940" y="242696"/>
                  </a:lnTo>
                  <a:lnTo>
                    <a:pt x="37464" y="236474"/>
                  </a:lnTo>
                  <a:lnTo>
                    <a:pt x="37718" y="235076"/>
                  </a:lnTo>
                  <a:lnTo>
                    <a:pt x="37845" y="228218"/>
                  </a:lnTo>
                  <a:lnTo>
                    <a:pt x="37845" y="216153"/>
                  </a:lnTo>
                  <a:lnTo>
                    <a:pt x="37845" y="45720"/>
                  </a:lnTo>
                  <a:lnTo>
                    <a:pt x="26669" y="11302"/>
                  </a:lnTo>
                  <a:lnTo>
                    <a:pt x="22225" y="8635"/>
                  </a:lnTo>
                  <a:lnTo>
                    <a:pt x="16128" y="7365"/>
                  </a:lnTo>
                  <a:lnTo>
                    <a:pt x="8635" y="7365"/>
                  </a:lnTo>
                  <a:lnTo>
                    <a:pt x="0" y="7365"/>
                  </a:lnTo>
                  <a:lnTo>
                    <a:pt x="0" y="0"/>
                  </a:lnTo>
                  <a:close/>
                </a:path>
              </a:pathLst>
            </a:custGeom>
            <a:ln w="10667">
              <a:solidFill>
                <a:srgbClr val="4A4B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3232" y="1123188"/>
              <a:ext cx="7973568" cy="5609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970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3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3" name="Схема 32"/>
          <p:cNvGraphicFramePr/>
          <p:nvPr/>
        </p:nvGraphicFramePr>
        <p:xfrm>
          <a:off x="500034" y="500042"/>
          <a:ext cx="821537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01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9464" y="476672"/>
            <a:ext cx="5452134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ИНФОРМАЦИЯ О ПОСЕЛЕНИИ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4857760"/>
            <a:ext cx="4608513" cy="129266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состав поселения входят: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с.Бережновка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569 домовладений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 Заволжский – 20 домовладени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Площадь- 4,75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кв.км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D:\MyFolder\Desktop\Пожарная безопасность\предписание по ПБ\ответ по предписанию 2023\п.Заволжский фото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350" y="1879909"/>
            <a:ext cx="3428206" cy="2270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SC_0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57955"/>
            <a:ext cx="3503565" cy="2329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02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300" y="476672"/>
            <a:ext cx="5846473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ДЕМОГРАФИЧЕСКАЯ СИТУАЦИЯ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object 52"/>
          <p:cNvGrpSpPr/>
          <p:nvPr/>
        </p:nvGrpSpPr>
        <p:grpSpPr>
          <a:xfrm>
            <a:off x="3419872" y="4124813"/>
            <a:ext cx="5286376" cy="1570231"/>
            <a:chOff x="2285999" y="4786376"/>
            <a:chExt cx="5286376" cy="1786255"/>
          </a:xfrm>
        </p:grpSpPr>
        <p:sp>
          <p:nvSpPr>
            <p:cNvPr id="4" name="object 53"/>
            <p:cNvSpPr/>
            <p:nvPr/>
          </p:nvSpPr>
          <p:spPr>
            <a:xfrm>
              <a:off x="2285999" y="5002400"/>
              <a:ext cx="5286375" cy="1570230"/>
            </a:xfrm>
            <a:custGeom>
              <a:avLst/>
              <a:gdLst/>
              <a:ahLst/>
              <a:cxnLst/>
              <a:rect l="l" t="t" r="r" b="b"/>
              <a:pathLst>
                <a:path w="5286375" h="1786254">
                  <a:moveTo>
                    <a:pt x="4988686" y="0"/>
                  </a:moveTo>
                  <a:lnTo>
                    <a:pt x="0" y="0"/>
                  </a:lnTo>
                  <a:lnTo>
                    <a:pt x="0" y="1488236"/>
                  </a:lnTo>
                  <a:lnTo>
                    <a:pt x="297688" y="1785899"/>
                  </a:lnTo>
                  <a:lnTo>
                    <a:pt x="5286375" y="1785899"/>
                  </a:lnTo>
                  <a:lnTo>
                    <a:pt x="5286375" y="297561"/>
                  </a:lnTo>
                  <a:lnTo>
                    <a:pt x="4988686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b="1" spc="-10" dirty="0">
                  <a:solidFill>
                    <a:srgbClr val="FFFFFF"/>
                  </a:solidFill>
                  <a:latin typeface="Times New Roman"/>
                  <a:cs typeface="Times New Roman"/>
                </a:rPr>
                <a:t>Численность </a:t>
              </a:r>
              <a:r>
                <a:rPr lang="ru-RU" b="1" spc="-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населения</a:t>
              </a:r>
              <a:r>
                <a:rPr lang="ru-RU" b="1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endParaRPr lang="ru-RU" b="1" dirty="0" smtClean="0">
                <a:solidFill>
                  <a:srgbClr val="FFFFFF"/>
                </a:solidFill>
                <a:latin typeface="Times New Roman"/>
                <a:cs typeface="Times New Roman"/>
              </a:endParaRPr>
            </a:p>
            <a:p>
              <a:pPr algn="ctr"/>
              <a:r>
                <a:rPr lang="ru-RU" b="1" spc="-1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по </a:t>
              </a:r>
              <a:r>
                <a:rPr lang="ru-RU" b="1" spc="-685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ru-RU" b="1" spc="-1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состоянию </a:t>
              </a:r>
              <a:r>
                <a:rPr lang="ru-RU" b="1" spc="-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на 01.01.2023 </a:t>
              </a:r>
              <a:r>
                <a:rPr lang="ru-RU" b="1" spc="-10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г.– </a:t>
              </a:r>
              <a:r>
                <a:rPr lang="ru-RU" b="1" spc="-68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endParaRPr lang="ru-RU" b="1" spc="-685" dirty="0" smtClean="0">
                <a:solidFill>
                  <a:srgbClr val="FFFFFF"/>
                </a:solidFill>
                <a:latin typeface="Times New Roman"/>
                <a:cs typeface="Times New Roman"/>
              </a:endParaRPr>
            </a:p>
            <a:p>
              <a:pPr algn="ctr"/>
              <a:r>
                <a:rPr lang="ru-RU" b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1524</a:t>
              </a:r>
              <a:r>
                <a:rPr lang="ru-RU" b="1" spc="-3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</a:t>
              </a:r>
              <a:r>
                <a:rPr lang="ru-RU" b="1" spc="-25" dirty="0">
                  <a:solidFill>
                    <a:srgbClr val="FFFFFF"/>
                  </a:solidFill>
                  <a:latin typeface="Times New Roman"/>
                  <a:cs typeface="Times New Roman"/>
                </a:rPr>
                <a:t>человека</a:t>
              </a:r>
              <a:endParaRPr lang="ru-RU" dirty="0">
                <a:latin typeface="Times New Roman"/>
                <a:cs typeface="Times New Roman"/>
              </a:endParaRPr>
            </a:p>
            <a:p>
              <a:pPr algn="r"/>
              <a:endParaRPr dirty="0"/>
            </a:p>
          </p:txBody>
        </p:sp>
        <p:sp>
          <p:nvSpPr>
            <p:cNvPr id="5" name="object 54"/>
            <p:cNvSpPr/>
            <p:nvPr/>
          </p:nvSpPr>
          <p:spPr>
            <a:xfrm>
              <a:off x="2286000" y="4786376"/>
              <a:ext cx="5286375" cy="1786255"/>
            </a:xfrm>
            <a:custGeom>
              <a:avLst/>
              <a:gdLst/>
              <a:ahLst/>
              <a:cxnLst/>
              <a:rect l="l" t="t" r="r" b="b"/>
              <a:pathLst>
                <a:path w="5286375" h="1786254">
                  <a:moveTo>
                    <a:pt x="0" y="0"/>
                  </a:moveTo>
                  <a:lnTo>
                    <a:pt x="4988686" y="0"/>
                  </a:lnTo>
                  <a:lnTo>
                    <a:pt x="5286375" y="297561"/>
                  </a:lnTo>
                  <a:lnTo>
                    <a:pt x="5286375" y="1785899"/>
                  </a:lnTo>
                  <a:lnTo>
                    <a:pt x="297688" y="1785899"/>
                  </a:lnTo>
                  <a:lnTo>
                    <a:pt x="0" y="1488236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-1428792" y="285749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lvl="0" indent="-635" algn="ctr">
              <a:spcBef>
                <a:spcPts val="95"/>
              </a:spcBef>
            </a:pPr>
            <a:r>
              <a:rPr lang="ru-RU"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Численность </a:t>
            </a:r>
            <a:r>
              <a:rPr lang="ru-RU"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населения</a:t>
            </a:r>
            <a:r>
              <a:rPr lang="ru-RU"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lang="ru-RU" sz="2800" b="1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состоянию </a:t>
            </a:r>
            <a:r>
              <a:rPr lang="ru-RU"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 01.01.2023 </a:t>
            </a:r>
            <a:r>
              <a:rPr lang="ru-RU" sz="28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г.– </a:t>
            </a:r>
            <a:r>
              <a:rPr lang="ru-RU" sz="2800" b="1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1524</a:t>
            </a:r>
            <a:r>
              <a:rPr lang="ru-RU" sz="2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человека</a:t>
            </a:r>
            <a:endParaRPr lang="ru-RU" sz="28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678767222"/>
              </p:ext>
            </p:extLst>
          </p:nvPr>
        </p:nvGraphicFramePr>
        <p:xfrm>
          <a:off x="1043608" y="1124744"/>
          <a:ext cx="5955554" cy="256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9626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0471" y="476672"/>
            <a:ext cx="6090129" cy="461665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МАЛОЕ ПРЕДПРИНИМАТЕЛЬСТВО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 rot="488725">
            <a:off x="765726" y="1704428"/>
            <a:ext cx="2283955" cy="1147001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ООО </a:t>
            </a:r>
          </a:p>
          <a:p>
            <a:pPr algn="ctr"/>
            <a:r>
              <a:rPr lang="ru-RU" dirty="0" smtClean="0"/>
              <a:t>«Титан»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4718">
            <a:off x="6115707" y="1677170"/>
            <a:ext cx="24257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Куб 5"/>
          <p:cNvSpPr/>
          <p:nvPr/>
        </p:nvSpPr>
        <p:spPr>
          <a:xfrm>
            <a:off x="3571868" y="2000240"/>
            <a:ext cx="2088232" cy="94659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ИП - </a:t>
            </a:r>
            <a:r>
              <a:rPr lang="ru-RU" b="1" dirty="0" smtClean="0"/>
              <a:t>11</a:t>
            </a:r>
            <a:endParaRPr lang="ru-RU" b="1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176776" y="3178431"/>
            <a:ext cx="2944857" cy="1512168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КФХ-8</a:t>
            </a:r>
            <a:endParaRPr lang="ru-RU" b="1" dirty="0"/>
          </a:p>
          <a:p>
            <a:pPr algn="ctr"/>
            <a:r>
              <a:rPr lang="ru-RU" b="1" dirty="0"/>
              <a:t>ЛПХ- 575</a:t>
            </a:r>
          </a:p>
          <a:p>
            <a:pPr algn="ctr"/>
            <a:endParaRPr lang="ru-RU" b="1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173040" y="5085184"/>
            <a:ext cx="2952328" cy="1080120"/>
          </a:xfrm>
          <a:prstGeom prst="wedgeRoundRectCallout">
            <a:avLst>
              <a:gd name="adj1" fmla="val -6335"/>
              <a:gd name="adj2" fmla="val -8520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КРС – 830голов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Свиньи – 95 голов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МРС – 1531 голов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Птица -100 голов.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6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332656"/>
            <a:ext cx="60304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АДМИНИСТРАЦИИ</a:t>
            </a:r>
            <a:endParaRPr lang="ru-RU" sz="24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928670"/>
            <a:ext cx="627447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Поступило обращений – 31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Выдано справок – 474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Совершено нотариальных действий – 50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Принято постановлений – 107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Принято распоряжений - 30</a:t>
            </a:r>
            <a:endParaRPr lang="ru-RU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786" y="3071810"/>
            <a:ext cx="3745991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95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12"/>
          <p:cNvGrpSpPr/>
          <p:nvPr/>
        </p:nvGrpSpPr>
        <p:grpSpPr>
          <a:xfrm>
            <a:off x="242315" y="1046988"/>
            <a:ext cx="8869680" cy="5669280"/>
            <a:chOff x="242315" y="1046988"/>
            <a:chExt cx="8869680" cy="566928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8468" y="4046220"/>
              <a:ext cx="6574535" cy="26700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80" y="1046988"/>
              <a:ext cx="4585716" cy="30083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315" y="1046988"/>
              <a:ext cx="4366260" cy="3008376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1691680" y="332656"/>
            <a:ext cx="60304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АДМИНИСТРАЦИИ</a:t>
            </a:r>
            <a:endParaRPr lang="ru-RU" sz="24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05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0351" y="764704"/>
            <a:ext cx="52357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ЭЛЕКТРО-, ГАЗО-, ВОДОСНАБЖЕНИЕ</a:t>
            </a:r>
            <a:endParaRPr lang="ru-RU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61188" indent="-342900">
              <a:buAutoNum type="arabicPeriod"/>
            </a:pPr>
            <a:r>
              <a:rPr lang="ru-RU" sz="1600" dirty="0" smtClean="0"/>
              <a:t>Всего по  поселению установлено: 75 фонарей. </a:t>
            </a:r>
          </a:p>
          <a:p>
            <a:pPr marL="361188" indent="-342900">
              <a:buAutoNum type="arabicPeriod"/>
            </a:pPr>
            <a:r>
              <a:rPr lang="ru-RU" sz="1600" dirty="0" smtClean="0"/>
              <a:t>В рамках программы газификации в 2 домовладениях подведен газ, всего газифицировано 390 жилых домов и 8 объектов социального назначения.</a:t>
            </a:r>
          </a:p>
          <a:p>
            <a:pPr marL="361188" indent="-342900">
              <a:buAutoNum type="arabicPeriod"/>
            </a:pPr>
            <a:r>
              <a:rPr lang="ru-RU" sz="1600" dirty="0" smtClean="0"/>
              <a:t>Запущена в работу новая водозаборная скважина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" name="object 40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66439"/>
            <a:ext cx="4625975" cy="3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76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715022995"/>
              </p:ext>
            </p:extLst>
          </p:nvPr>
        </p:nvGraphicFramePr>
        <p:xfrm>
          <a:off x="1043608" y="476672"/>
          <a:ext cx="69847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91813" y="476672"/>
            <a:ext cx="4572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algn="ctr"/>
            <a:r>
              <a:rPr lang="ru-RU" sz="2400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ЦЕЛЕВЫЕ ПРОГРАММЫ</a:t>
            </a:r>
            <a:endParaRPr lang="ru-RU" sz="2400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5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402017031"/>
              </p:ext>
            </p:extLst>
          </p:nvPr>
        </p:nvGraphicFramePr>
        <p:xfrm>
          <a:off x="539552" y="836712"/>
          <a:ext cx="800105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140178"/>
            <a:ext cx="80648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ln w="11430"/>
                <a:gradFill>
                  <a:gsLst>
                    <a:gs pos="0">
                      <a:srgbClr val="9F2936">
                        <a:tint val="70000"/>
                        <a:satMod val="245000"/>
                      </a:srgbClr>
                    </a:gs>
                    <a:gs pos="75000">
                      <a:srgbClr val="9F293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F293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ПОСЕЛЕНИЯ НА 01.12.2023г.-8446,1 тыс.руб </a:t>
            </a:r>
            <a:endParaRPr lang="ru-RU" b="1" dirty="0">
              <a:ln w="11430"/>
              <a:gradFill>
                <a:gsLst>
                  <a:gs pos="0">
                    <a:srgbClr val="9F2936">
                      <a:tint val="70000"/>
                      <a:satMod val="245000"/>
                    </a:srgbClr>
                  </a:gs>
                  <a:gs pos="75000">
                    <a:srgbClr val="9F2936">
                      <a:tint val="90000"/>
                      <a:shade val="60000"/>
                      <a:satMod val="240000"/>
                    </a:srgbClr>
                  </a:gs>
                  <a:gs pos="100000">
                    <a:srgbClr val="9F2936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5914</TotalTime>
  <Words>670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ВОИНСКИЙ УЧЕТ ВСЕГО – 253 ЧЕЛОВЕК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Валерия</cp:lastModifiedBy>
  <cp:revision>54</cp:revision>
  <dcterms:created xsi:type="dcterms:W3CDTF">2023-12-06T05:58:16Z</dcterms:created>
  <dcterms:modified xsi:type="dcterms:W3CDTF">2023-12-12T18:28:28Z</dcterms:modified>
</cp:coreProperties>
</file>